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64" r:id="rId2"/>
    <p:sldId id="261" r:id="rId3"/>
    <p:sldId id="263" r:id="rId4"/>
    <p:sldId id="266" r:id="rId5"/>
    <p:sldId id="267" r:id="rId6"/>
    <p:sldId id="289" r:id="rId7"/>
    <p:sldId id="314" r:id="rId8"/>
    <p:sldId id="313" r:id="rId9"/>
    <p:sldId id="315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10" r:id="rId29"/>
    <p:sldId id="308" r:id="rId30"/>
    <p:sldId id="309" r:id="rId31"/>
    <p:sldId id="288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65" r:id="rId50"/>
    <p:sldId id="287" r:id="rId51"/>
    <p:sldId id="268" r:id="rId52"/>
    <p:sldId id="311" r:id="rId53"/>
    <p:sldId id="312" r:id="rId54"/>
  </p:sldIdLst>
  <p:sldSz cx="9144000" cy="6858000" type="letter"/>
  <p:notesSz cx="93138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F1F"/>
    <a:srgbClr val="1F8DBF"/>
    <a:srgbClr val="252524"/>
    <a:srgbClr val="B4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1" autoAdjust="0"/>
    <p:restoredTop sz="94660"/>
  </p:normalViewPr>
  <p:slideViewPr>
    <p:cSldViewPr snapToGrid="0">
      <p:cViewPr varScale="1">
        <p:scale>
          <a:sx n="51" d="100"/>
          <a:sy n="51" d="100"/>
        </p:scale>
        <p:origin x="15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4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70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F2A6E-7530-4943-A6ED-3E3468E19F9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3088" y="857250"/>
            <a:ext cx="30876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863" y="3300413"/>
            <a:ext cx="7450137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0354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263" y="6513513"/>
            <a:ext cx="40370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8DFC9-A777-470C-878B-3B5FD7F9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4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8DFC9-A777-470C-878B-3B5FD7F907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8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5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3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3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0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423A4F-5DFC-4859-A5E7-E9081E5CE96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93D85-8497-4F1B-835A-50CCF1D13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751CA9-C6AF-1291-9376-4E908F47A1F2}"/>
              </a:ext>
            </a:extLst>
          </p:cNvPr>
          <p:cNvSpPr txBox="1"/>
          <p:nvPr/>
        </p:nvSpPr>
        <p:spPr>
          <a:xfrm>
            <a:off x="657616" y="1240077"/>
            <a:ext cx="83611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Lesson1:  Casual Conversation</a:t>
            </a:r>
          </a:p>
          <a:p>
            <a:pPr algn="ctr"/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giao</a:t>
            </a:r>
            <a:endParaRPr lang="en-US" sz="3600" dirty="0"/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 </a:t>
            </a:r>
          </a:p>
          <a:p>
            <a:pPr algn="ctr"/>
            <a:endParaRPr lang="en-US" sz="3600" dirty="0"/>
          </a:p>
          <a:p>
            <a:pPr algn="ctr"/>
            <a:r>
              <a:rPr lang="en-US" sz="1600" b="1" dirty="0"/>
              <a:t>Goal: Student should be able to read, listen, speak and write 10 things.</a:t>
            </a:r>
          </a:p>
          <a:p>
            <a:pPr algn="ctr"/>
            <a:r>
              <a:rPr lang="en-US" sz="1600" dirty="0"/>
              <a:t> </a:t>
            </a:r>
            <a:r>
              <a:rPr lang="vi-VN" sz="1600" dirty="0"/>
              <a:t>Mục tiêu: Học viên có thể đọc, nghe, nói và viết được 10</a:t>
            </a:r>
            <a:r>
              <a:rPr lang="en-US" sz="1600" dirty="0"/>
              <a:t> </a:t>
            </a:r>
            <a:r>
              <a:rPr lang="en-US" sz="1600" dirty="0" err="1"/>
              <a:t>điều</a:t>
            </a:r>
            <a:r>
              <a:rPr lang="en-US" sz="1600" dirty="0"/>
              <a:t>.</a:t>
            </a:r>
          </a:p>
        </p:txBody>
      </p:sp>
      <p:pic>
        <p:nvPicPr>
          <p:cNvPr id="4" name="Picture 18" descr="Image by FlamingText.com">
            <a:extLst>
              <a:ext uri="{FF2B5EF4-FFF2-40B4-BE49-F238E27FC236}">
                <a16:creationId xmlns:a16="http://schemas.microsoft.com/office/drawing/2014/main" id="{09291C3C-D3B9-F5F5-95E1-9A29A1E5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13" y="5316789"/>
            <a:ext cx="4849973" cy="8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EC0BEB-4A98-B766-16AD-AFD3D024D4DB}"/>
              </a:ext>
            </a:extLst>
          </p:cNvPr>
          <p:cNvSpPr/>
          <p:nvPr/>
        </p:nvSpPr>
        <p:spPr>
          <a:xfrm>
            <a:off x="895979" y="6112821"/>
            <a:ext cx="7643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 Neue"/>
              </a:rPr>
            </a:br>
            <a:r>
              <a:rPr lang="vi-VN" sz="1600" b="1" i="0" dirty="0">
                <a:solidFill>
                  <a:schemeClr val="bg1">
                    <a:lumMod val="65000"/>
                  </a:schemeClr>
                </a:solidFill>
                <a:effectLst/>
                <a:latin typeface="Helvetica Neue"/>
              </a:rPr>
              <a:t>6301 Elder Creek Rd, Sacramento, CA 95824</a:t>
            </a:r>
            <a:r>
              <a:rPr lang="en-US" sz="1600" b="1" i="0" dirty="0">
                <a:solidFill>
                  <a:schemeClr val="bg1">
                    <a:lumMod val="65000"/>
                  </a:schemeClr>
                </a:solidFill>
                <a:effectLst/>
                <a:latin typeface="Helvetica Neue"/>
              </a:rPr>
              <a:t>  (916)396-9999 </a:t>
            </a:r>
            <a:r>
              <a:rPr lang="en-US" sz="1200" b="1" i="0" dirty="0" err="1">
                <a:solidFill>
                  <a:schemeClr val="bg1">
                    <a:lumMod val="65000"/>
                  </a:schemeClr>
                </a:solidFill>
                <a:effectLst/>
                <a:latin typeface="Helvetica Neue"/>
              </a:rPr>
              <a:t>FB:VietHopeChurch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16" descr="Image by FlamingText.com">
            <a:extLst>
              <a:ext uri="{FF2B5EF4-FFF2-40B4-BE49-F238E27FC236}">
                <a16:creationId xmlns:a16="http://schemas.microsoft.com/office/drawing/2014/main" id="{99CD63E9-A73C-7D08-2945-C2B8E970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46" y="5905818"/>
            <a:ext cx="4142403" cy="5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67BD7-ABB1-E330-E236-A66DF1E9A29F}"/>
              </a:ext>
            </a:extLst>
          </p:cNvPr>
          <p:cNvSpPr/>
          <p:nvPr/>
        </p:nvSpPr>
        <p:spPr>
          <a:xfrm>
            <a:off x="5409358" y="5881988"/>
            <a:ext cx="3399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</a:b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  <a:latin typeface="Helvetica Neue"/>
              </a:rPr>
              <a:t>Web: https://VietHopeChurch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43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4CCA6B-576A-05FA-3DE4-86C217D2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50BEC-B360-2FF4-2341-AB34A745C421}"/>
              </a:ext>
            </a:extLst>
          </p:cNvPr>
          <p:cNvSpPr txBox="1"/>
          <p:nvPr/>
        </p:nvSpPr>
        <p:spPr>
          <a:xfrm>
            <a:off x="1268730" y="225475"/>
            <a:ext cx="6732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(Xin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chào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Rất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vui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được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gặp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Mời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vào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3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B858F-A193-671B-F26E-7D25E4B2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536C3-C0E2-63B4-D3B9-7D310C6E8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47543-86F3-700F-35D8-D5F7E8EECEF6}"/>
              </a:ext>
            </a:extLst>
          </p:cNvPr>
          <p:cNvSpPr txBox="1"/>
          <p:nvPr/>
        </p:nvSpPr>
        <p:spPr>
          <a:xfrm>
            <a:off x="1485900" y="123944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Chào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Cảm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đã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mời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qua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chơi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7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ACB5B-CF9B-C2B5-5E4C-D609E6270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2BBB5-3D0E-2148-A2A4-F3B6EF16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A5CB22-EB18-E1C9-9886-88B016EDC764}"/>
              </a:ext>
            </a:extLst>
          </p:cNvPr>
          <p:cNvSpPr txBox="1"/>
          <p:nvPr/>
        </p:nvSpPr>
        <p:spPr>
          <a:xfrm>
            <a:off x="1383030" y="88315"/>
            <a:ext cx="6617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Không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có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chi.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Mời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ngồi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cứ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tự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nhiên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như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ở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nhé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43140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E4605-B194-A129-7D0D-427E27D3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34FEA-74E8-1100-5780-7C3521363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4DAA8-7F7C-FD52-4B1B-3A4171A102A3}"/>
              </a:ext>
            </a:extLst>
          </p:cNvPr>
          <p:cNvSpPr txBox="1"/>
          <p:nvPr/>
        </p:nvSpPr>
        <p:spPr>
          <a:xfrm>
            <a:off x="1600200" y="0"/>
            <a:ext cx="4251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(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Bạn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muốn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uống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chút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trà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nóng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hay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nước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lọc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không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?)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79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27B70-90C3-4024-1BA3-C809BCA9F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F6A53-F575-A356-64F5-E732A60E7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FFA35-C708-258B-E1C2-A103B3FE37D5}"/>
              </a:ext>
            </a:extLst>
          </p:cNvPr>
          <p:cNvSpPr txBox="1"/>
          <p:nvPr/>
        </p:nvSpPr>
        <p:spPr>
          <a:xfrm>
            <a:off x="2125980" y="30682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(Trà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thì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tuyệt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quá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cảm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bạn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1E1F1F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.)</a:t>
            </a:r>
            <a:endParaRPr lang="en-US" sz="2400" b="1" dirty="0">
              <a:solidFill>
                <a:srgbClr val="1E1F1F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213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CCE90-D9AE-A0F4-1A22-CD49D17EB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51AC0-AD10-752C-FBF8-E18593618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79884-344D-4025-E0B3-9FD8E7A8C4AA}"/>
              </a:ext>
            </a:extLst>
          </p:cNvPr>
          <p:cNvSpPr txBox="1"/>
          <p:nvPr/>
        </p:nvSpPr>
        <p:spPr>
          <a:xfrm>
            <a:off x="1645920" y="0"/>
            <a:ext cx="617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(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Của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bạn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đây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.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Ngoài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ra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mời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bạn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thử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chút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đồ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ăn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nhẹ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.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Tôi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tự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tay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làm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đấy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.)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526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EA699-03A4-717E-3201-67427EA3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6E915-D8A1-DBD1-3643-DA20D6BA9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41246-D8C3-E4FA-9BD1-9FECEDDDDFF9}"/>
              </a:ext>
            </a:extLst>
          </p:cNvPr>
          <p:cNvSpPr txBox="1"/>
          <p:nvPr/>
        </p:nvSpPr>
        <p:spPr>
          <a:xfrm>
            <a:off x="1874520" y="0"/>
            <a:ext cx="580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/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ngon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33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C65DC-F0AE-681D-8D2F-48A50EC9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9A053-4A73-4C34-39EF-6C6DE54D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E6F6F-8391-8EC6-BFD8-FC0FBA9A34D5}"/>
              </a:ext>
            </a:extLst>
          </p:cNvPr>
          <p:cNvSpPr txBox="1"/>
          <p:nvPr/>
        </p:nvSpPr>
        <p:spPr>
          <a:xfrm>
            <a:off x="2103120" y="89654"/>
            <a:ext cx="5600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Hôm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nay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trời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đẹp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quá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phải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không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?)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55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26D4-773E-C035-A21C-BE5BCFBA8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6C472-EEDD-E7A3-2250-D4472BBD2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1D946-995C-CC2A-3500-EEF01FE70906}"/>
              </a:ext>
            </a:extLst>
          </p:cNvPr>
          <p:cNvSpPr txBox="1"/>
          <p:nvPr/>
        </p:nvSpPr>
        <p:spPr>
          <a:xfrm>
            <a:off x="2045970" y="134035"/>
            <a:ext cx="54063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(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Đúng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vậy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trời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đẹp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hơn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hôm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qua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nhiều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.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Tôi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rất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thích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nắng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latin typeface="Google Sans"/>
              </a:rPr>
              <a:t>.)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65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8001B-E790-3995-0EFA-2BA969A01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D1850-2A80-AD52-547C-7E844A3F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5CBA92-C09B-D861-36DA-3F53AC982D10}"/>
              </a:ext>
            </a:extLst>
          </p:cNvPr>
          <p:cNvSpPr txBox="1"/>
          <p:nvPr/>
        </p:nvSpPr>
        <p:spPr>
          <a:xfrm>
            <a:off x="1463040" y="99745"/>
            <a:ext cx="3714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(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Tôi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cũng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vậy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.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Tôi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rất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vui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vì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hôm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nay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trời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không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mưa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effectLst>
                  <a:glow rad="127000">
                    <a:schemeClr val="bg1"/>
                  </a:glow>
                </a:effectLst>
                <a:latin typeface="Google Sans"/>
              </a:rPr>
              <a:t>.)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17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CC94AA-595F-BA49-093E-177AF7D3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7" y="507686"/>
            <a:ext cx="4102273" cy="618630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1. GREETING &amp; ENTRANCE (CHÀO HỎI &amp; MỜI VÀO NHÀ)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 "Hello! It’s so nice to see you. Please, come in."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(Xin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chào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được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gặp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vào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Student: "Hi! Thank you for having me over."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Chào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đã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qua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chơi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 "You’re welcome. Please, have a seat and make yourself comfortable."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có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chi.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ngồi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cứ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tự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nhiên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như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ở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lvl="0" defTabSz="914400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2. OFFERING DRINK &amp; SNACK (MỜI NƯỚC &amp; ĐỒ ĂN NHẸ)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Teacher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: "Would you like some hot tea or some water?"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muốn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uống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hay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nước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lọc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</a:t>
            </a: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dent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: "Tea sounds wonderful, thank you."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(Trà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thì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tuyệt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 "Here you go. Also, please try some snacks. I made these myself."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Của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Ngoài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thử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đồ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ăn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nhẹ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tự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tay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đấy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Student: "Thank you, these look delicious!"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ngon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3. SMALL TALK: THE WEATHER (TRÒ CHUYỆN VỀ THỜI TIẾT)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 "The weather is very beautiful today, isn't it?"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phải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Student: "Yes, it’s much nicer than yesterday. I love the sun."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Đúng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qua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nhiều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thích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nắng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Teacher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: "Me too. I'm glad it’s not raining today."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cũng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vì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mưa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242B5-75A9-E41D-B244-D8EF2D8B2E79}"/>
              </a:ext>
            </a:extLst>
          </p:cNvPr>
          <p:cNvSpPr txBox="1"/>
          <p:nvPr/>
        </p:nvSpPr>
        <p:spPr>
          <a:xfrm>
            <a:off x="4308954" y="600018"/>
            <a:ext cx="4559472" cy="4062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4. SHARING INTERESTS (CHIA SẺ SỞ THÍCH)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"What do you like to do for fun in your free time?"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Lúc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rảnh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rỗi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để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giải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trí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?)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Student: "I like to go for hikes and read books. How about you?"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bộ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đường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dài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và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đọc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sách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Còn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sao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?)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"I really enjoy gardening and cooking for my family."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vườn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và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nấu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ăn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cho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gia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đình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Student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 "That's lovely! I'd love to see your garden sometime."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Thật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tuyệt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Lúc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nào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đó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muốn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được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xem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khu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vườn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của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5. CLOSING &amp; FAREWELL (KẾT THÚC &amp; CHÀO TẠM BIỆT)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"I really enjoyed our talk today."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cuộc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trò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chuyện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của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chúng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ta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hôm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nay.)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Student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 "I did too. Thank you for the tea!"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cũng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vậy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Cảm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món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trà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nhé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Teacher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 "You are very welcome. I hope to see you again soon!"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Không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có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đâu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Hy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vọng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sớm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gặp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lại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nhé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"Have a great day! </a:t>
            </a: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I will visit you next week. See you soon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Chúc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một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ngày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tốt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lành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sẽ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thăm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tuần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sau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Hẹn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gặp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lại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sớm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1348F7-9136-71C3-D569-61CB516EFE17}"/>
              </a:ext>
            </a:extLst>
          </p:cNvPr>
          <p:cNvSpPr txBox="1"/>
          <p:nvPr/>
        </p:nvSpPr>
        <p:spPr>
          <a:xfrm>
            <a:off x="3275213" y="26261"/>
            <a:ext cx="4296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guest arrives at the home for a short visit.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1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2DEC3-EE1E-08F4-D09A-EED65388C69C}"/>
              </a:ext>
            </a:extLst>
          </p:cNvPr>
          <p:cNvSpPr txBox="1"/>
          <p:nvPr/>
        </p:nvSpPr>
        <p:spPr>
          <a:xfrm>
            <a:off x="114822" y="57039"/>
            <a:ext cx="2567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Lesson1 Conversation1</a:t>
            </a:r>
          </a:p>
        </p:txBody>
      </p:sp>
    </p:spTree>
    <p:extLst>
      <p:ext uri="{BB962C8B-B14F-4D97-AF65-F5344CB8AC3E}">
        <p14:creationId xmlns:p14="http://schemas.microsoft.com/office/powerpoint/2010/main" val="2090162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1782D-AE35-9EA4-E9D9-4F63460E0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10E27-7AD4-8D06-5055-36E632CCB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5EC27-4F69-8456-EA7A-6D458EB8DF7B}"/>
              </a:ext>
            </a:extLst>
          </p:cNvPr>
          <p:cNvSpPr txBox="1"/>
          <p:nvPr/>
        </p:nvSpPr>
        <p:spPr>
          <a:xfrm>
            <a:off x="1234440" y="135374"/>
            <a:ext cx="3017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Lúc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rảnh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rỗi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để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giải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trí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?)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85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1A3C7-7B61-7B5E-400D-B2F3034E6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BA868-0665-384F-B6F8-16FDB4154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5CD531-694D-1F0A-0817-4E6FA7001163}"/>
              </a:ext>
            </a:extLst>
          </p:cNvPr>
          <p:cNvSpPr txBox="1"/>
          <p:nvPr/>
        </p:nvSpPr>
        <p:spPr>
          <a:xfrm>
            <a:off x="1748790" y="191185"/>
            <a:ext cx="5154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bộ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đường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dài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và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đọc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sách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Còn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thì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sao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?)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50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3D6D0-5EFC-276F-FEFA-39BCD3286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903EB-DFD5-D25F-2511-DBF6F450EEE4}"/>
              </a:ext>
            </a:extLst>
          </p:cNvPr>
          <p:cNvSpPr txBox="1"/>
          <p:nvPr/>
        </p:nvSpPr>
        <p:spPr>
          <a:xfrm>
            <a:off x="1485900" y="169664"/>
            <a:ext cx="3554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làm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vườn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và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nấu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ăn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cho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gia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đình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92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60264-DC66-CE73-F5D7-D5AC566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E4657C-8744-DBC3-94B0-2D1CDBEE5FB6}"/>
              </a:ext>
            </a:extLst>
          </p:cNvPr>
          <p:cNvSpPr/>
          <p:nvPr/>
        </p:nvSpPr>
        <p:spPr>
          <a:xfrm>
            <a:off x="4121426" y="5777948"/>
            <a:ext cx="291548" cy="384313"/>
          </a:xfrm>
          <a:prstGeom prst="rect">
            <a:avLst/>
          </a:prstGeom>
          <a:solidFill>
            <a:srgbClr val="2525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3ADDE-9085-64D9-90EA-F79A38281031}"/>
              </a:ext>
            </a:extLst>
          </p:cNvPr>
          <p:cNvSpPr txBox="1"/>
          <p:nvPr/>
        </p:nvSpPr>
        <p:spPr>
          <a:xfrm>
            <a:off x="1581564" y="99745"/>
            <a:ext cx="5079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Thật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tuyệt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!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Lúc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nào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muốn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được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xem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khu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vườn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của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278743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11C4B-E766-3BC0-7586-33221DF9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C26F53-2A46-95F5-EA79-61DDA8E1E681}"/>
              </a:ext>
            </a:extLst>
          </p:cNvPr>
          <p:cNvSpPr/>
          <p:nvPr/>
        </p:nvSpPr>
        <p:spPr>
          <a:xfrm>
            <a:off x="2093843" y="6255026"/>
            <a:ext cx="4518992" cy="463826"/>
          </a:xfrm>
          <a:prstGeom prst="rect">
            <a:avLst/>
          </a:prstGeom>
          <a:solidFill>
            <a:srgbClr val="1E1F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50CE7CC-AC6B-88BB-573A-2D5B431E3976}"/>
              </a:ext>
            </a:extLst>
          </p:cNvPr>
          <p:cNvSpPr/>
          <p:nvPr/>
        </p:nvSpPr>
        <p:spPr>
          <a:xfrm>
            <a:off x="1143000" y="139148"/>
            <a:ext cx="3886200" cy="1038142"/>
          </a:xfrm>
          <a:prstGeom prst="wedgeRoundRectCallout">
            <a:avLst>
              <a:gd name="adj1" fmla="val 52551"/>
              <a:gd name="adj2" fmla="val 116057"/>
              <a:gd name="adj3" fmla="val 16667"/>
            </a:avLst>
          </a:prstGeom>
          <a:solidFill>
            <a:srgbClr val="1F8D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E297A-4212-4453-CCC7-C252F04C5D90}"/>
              </a:ext>
            </a:extLst>
          </p:cNvPr>
          <p:cNvSpPr txBox="1"/>
          <p:nvPr/>
        </p:nvSpPr>
        <p:spPr>
          <a:xfrm>
            <a:off x="1451610" y="13914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cuộc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trò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chuyện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của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chúng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ta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hôm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nay.)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040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60643-7E4E-01C6-948E-136F6D4A8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E1E618-D186-6027-1C5B-34574BB422A2}"/>
              </a:ext>
            </a:extLst>
          </p:cNvPr>
          <p:cNvSpPr txBox="1"/>
          <p:nvPr/>
        </p:nvSpPr>
        <p:spPr>
          <a:xfrm>
            <a:off x="1668780" y="123944"/>
            <a:ext cx="3040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cũng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vậy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Cảm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món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trà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nhé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!)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827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18422-16FA-2F69-E41F-B77BA88F0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85B24-7D43-E8FA-2308-9658F9103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4CE354-40C2-C32C-100F-4AB2DF7DEFD8}"/>
              </a:ext>
            </a:extLst>
          </p:cNvPr>
          <p:cNvSpPr/>
          <p:nvPr/>
        </p:nvSpPr>
        <p:spPr>
          <a:xfrm>
            <a:off x="1143000" y="139148"/>
            <a:ext cx="3886200" cy="1038142"/>
          </a:xfrm>
          <a:prstGeom prst="wedgeRoundRectCallout">
            <a:avLst>
              <a:gd name="adj1" fmla="val 37845"/>
              <a:gd name="adj2" fmla="val 118259"/>
              <a:gd name="adj3" fmla="val 16667"/>
            </a:avLst>
          </a:prstGeom>
          <a:solidFill>
            <a:srgbClr val="1F8D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5979B-C254-D93C-B2A4-40AFCB8EDF4A}"/>
              </a:ext>
            </a:extLst>
          </p:cNvPr>
          <p:cNvSpPr txBox="1"/>
          <p:nvPr/>
        </p:nvSpPr>
        <p:spPr>
          <a:xfrm>
            <a:off x="1440180" y="242720"/>
            <a:ext cx="3589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Không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gì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đâu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 Hy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vọng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sớm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gặp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lại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nhé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!)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376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E0F86-4749-4E77-5638-AD7FE460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6D4D4-9DFB-48C6-B71D-3A0CA5964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6ED25A-34C9-D203-6C35-B3C984303586}"/>
              </a:ext>
            </a:extLst>
          </p:cNvPr>
          <p:cNvSpPr txBox="1"/>
          <p:nvPr/>
        </p:nvSpPr>
        <p:spPr>
          <a:xfrm>
            <a:off x="2091690" y="305485"/>
            <a:ext cx="5280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Chúc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một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ngày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tốt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lành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!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sẽ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thăm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tuần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sau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Hẹn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gặp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lại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sớm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Google Sans"/>
                <a:ea typeface="+mn-ea"/>
                <a:cs typeface="+mn-cs"/>
              </a:rPr>
              <a:t>.)</a:t>
            </a:r>
            <a:endParaRPr 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446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B91AE-9970-B2D1-9A72-FA20F9F09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B057C8-75BB-01DF-2B00-AD01F42FC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7" y="507686"/>
            <a:ext cx="4102273" cy="618630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1. GREETING &amp; ENTRANCE (CHÀO HỎI &amp; MỜI VÀO NHÀ)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 "Hello! It’s so nice to see you. Please, come in."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(Xin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chào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được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gặp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vào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Student: "Hi! Thank you for having me over."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Chào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đã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qua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chơi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 "You’re welcome. Please, have a seat and make yourself comfortable."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có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chi.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ngồi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cứ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tự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nhiên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như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ở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lvl="0" defTabSz="914400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2. OFFERING DRINK &amp; SNACK (MỜI NƯỚC &amp; ĐỒ ĂN NHẸ)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Teacher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: "Would you like some hot tea or some water?"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muốn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uống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trà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hay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nước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lọc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</a:t>
            </a: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dent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: "Tea sounds wonderful, thank you."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(Trà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thì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tuyệt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 "Here you go. Also, please try some snacks. I made these myself."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Của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Ngoài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thử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đồ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ăn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nhẹ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tự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tay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đấy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Student: "Thank you, these look delicious!"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ngon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3. SMALL TALK: THE WEATHER (TRÒ CHUYỆN VỀ THỜI TIẾT)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Teacher: "The weather is very beautiful today, isn't it?"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phải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Student: "Yes, it’s much nicer than yesterday. I love the sun."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Đúng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hơn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qua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nhiều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thích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nắng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Teacher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: "Me too. I'm glad it’s not raining today."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cũng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vì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mưa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DF882-3367-7E01-7BA8-CEA06431C298}"/>
              </a:ext>
            </a:extLst>
          </p:cNvPr>
          <p:cNvSpPr txBox="1"/>
          <p:nvPr/>
        </p:nvSpPr>
        <p:spPr>
          <a:xfrm>
            <a:off x="4308954" y="600018"/>
            <a:ext cx="4559472" cy="4062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4. SHARING INTERESTS (CHIA SẺ SỞ THÍCH)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"What do you like to do for fun in your free time?"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Lúc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rảnh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rỗi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để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giải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trí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?)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Student: "I like to go for hikes and read books. How about you?"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bộ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đường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dài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và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đọc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sách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Còn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sao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?)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"I really enjoy gardening and cooking for my family."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vườn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và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nấu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ăn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cho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gia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đình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Student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 "That's lovely! I'd love to see your garden sometime."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Thật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tuyệt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Lúc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nào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đó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muốn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được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xem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khu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vườn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của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5. CLOSING &amp; FAREWELL (KẾT THÚC &amp; CHÀO TẠM BIỆT)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"I really enjoyed our talk today."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rất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thích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cuộc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trò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chuyện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của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chúng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ta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hôm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nay.)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Student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 "I did too. Thank you for the tea!"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cũng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vậy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Cảm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món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trà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nhé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Teacher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 "You are very welcome. I hope to see you again soon!"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Không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có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gì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đâu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Hy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vọng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sớm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gặp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lại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nhé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!)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Teacher: "Have a great day! </a:t>
            </a:r>
            <a:r>
              <a:rPr lang="en-US" altLang="en-US" sz="1200" b="1" dirty="0">
                <a:solidFill>
                  <a:srgbClr val="0A0A0A"/>
                </a:solidFill>
                <a:latin typeface="Google Sans"/>
              </a:rPr>
              <a:t>I will visit you next week. See you soon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"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</a:b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(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Chúc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một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ngày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tốt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lành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!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Tôi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sẽ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thăm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bạn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tuần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sau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Hẹn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gặp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lại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sớm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980425-3A3C-5627-DAFA-4209DDBF2C2A}"/>
              </a:ext>
            </a:extLst>
          </p:cNvPr>
          <p:cNvSpPr txBox="1"/>
          <p:nvPr/>
        </p:nvSpPr>
        <p:spPr>
          <a:xfrm>
            <a:off x="3275213" y="26261"/>
            <a:ext cx="4296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Scenario: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guest arrives at the home for a short visit.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1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894F5-BE98-F59F-3DEE-1CA976716E43}"/>
              </a:ext>
            </a:extLst>
          </p:cNvPr>
          <p:cNvSpPr txBox="1"/>
          <p:nvPr/>
        </p:nvSpPr>
        <p:spPr>
          <a:xfrm>
            <a:off x="114822" y="57039"/>
            <a:ext cx="2567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Lesson1 Conversation1</a:t>
            </a:r>
          </a:p>
        </p:txBody>
      </p:sp>
    </p:spTree>
    <p:extLst>
      <p:ext uri="{BB962C8B-B14F-4D97-AF65-F5344CB8AC3E}">
        <p14:creationId xmlns:p14="http://schemas.microsoft.com/office/powerpoint/2010/main" val="2745801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34C7C-4A5D-5FBB-FA32-3DDF4628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68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D1EA4C-A2FA-AABC-1885-8DA13BCDA0E0}"/>
              </a:ext>
            </a:extLst>
          </p:cNvPr>
          <p:cNvSpPr txBox="1"/>
          <p:nvPr/>
        </p:nvSpPr>
        <p:spPr>
          <a:xfrm>
            <a:off x="338201" y="507831"/>
            <a:ext cx="272088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200" b="1" dirty="0"/>
              <a:t>VERBS (ĐỘNG TỪ)</a:t>
            </a:r>
          </a:p>
          <a:p>
            <a:r>
              <a:rPr lang="vi-VN" sz="1200" dirty="0"/>
              <a:t>Arrives — Đến nơi</a:t>
            </a:r>
          </a:p>
          <a:p>
            <a:r>
              <a:rPr lang="vi-VN" sz="1200" dirty="0"/>
              <a:t>Be (Am/Is/Are) — Thì / Là / Ở</a:t>
            </a:r>
          </a:p>
          <a:p>
            <a:r>
              <a:rPr lang="vi-VN" sz="1200" dirty="0"/>
              <a:t>Come in — Mời vào</a:t>
            </a:r>
          </a:p>
          <a:p>
            <a:r>
              <a:rPr lang="vi-VN" sz="1200" dirty="0"/>
              <a:t>Cook — Nấu ăn</a:t>
            </a:r>
          </a:p>
          <a:p>
            <a:r>
              <a:rPr lang="vi-VN" sz="1200" dirty="0"/>
              <a:t>Do — Làm</a:t>
            </a:r>
          </a:p>
          <a:p>
            <a:r>
              <a:rPr lang="vi-VN" sz="1200" dirty="0"/>
              <a:t>Enjoy — Thích / Tận hưởng</a:t>
            </a:r>
          </a:p>
          <a:p>
            <a:r>
              <a:rPr lang="vi-VN" sz="1200" dirty="0"/>
              <a:t>Garden — Làm vườn</a:t>
            </a:r>
          </a:p>
          <a:p>
            <a:r>
              <a:rPr lang="vi-VN" sz="1200" dirty="0"/>
              <a:t>Go — Đi</a:t>
            </a:r>
          </a:p>
          <a:p>
            <a:r>
              <a:rPr lang="vi-VN" sz="1200" dirty="0"/>
              <a:t>Have — Có / Dùng (bữa/chỗ ngồi)</a:t>
            </a:r>
          </a:p>
          <a:p>
            <a:r>
              <a:rPr lang="vi-VN" sz="1200" dirty="0"/>
              <a:t>Hope — Hy vọng</a:t>
            </a:r>
          </a:p>
          <a:p>
            <a:r>
              <a:rPr lang="vi-VN" sz="1200" dirty="0"/>
              <a:t>Like — Thích</a:t>
            </a:r>
          </a:p>
          <a:p>
            <a:r>
              <a:rPr lang="vi-VN" sz="1200" dirty="0"/>
              <a:t>Love — Yêu / Rất thích</a:t>
            </a:r>
          </a:p>
          <a:p>
            <a:r>
              <a:rPr lang="vi-VN" sz="1200" dirty="0"/>
              <a:t>Make — Làm / Chế biến</a:t>
            </a:r>
          </a:p>
          <a:p>
            <a:r>
              <a:rPr lang="vi-VN" sz="1200" dirty="0"/>
              <a:t>Meet — Gặp gỡ</a:t>
            </a:r>
          </a:p>
          <a:p>
            <a:r>
              <a:rPr lang="vi-VN" sz="1200" dirty="0"/>
              <a:t>Rain — Mưa</a:t>
            </a:r>
          </a:p>
          <a:p>
            <a:r>
              <a:rPr lang="vi-VN" sz="1200" dirty="0"/>
              <a:t>Read — Đọc</a:t>
            </a:r>
          </a:p>
          <a:p>
            <a:r>
              <a:rPr lang="vi-VN" sz="1200" dirty="0"/>
              <a:t>See — Thấy / Gặp</a:t>
            </a:r>
          </a:p>
          <a:p>
            <a:r>
              <a:rPr lang="vi-VN" sz="1200" dirty="0"/>
              <a:t>Talk — Trò chuyện</a:t>
            </a:r>
            <a:endParaRPr lang="vi-VN" sz="1200" b="1" dirty="0"/>
          </a:p>
          <a:p>
            <a:r>
              <a:rPr lang="vi-VN" sz="1200" b="1" dirty="0"/>
              <a:t>Thank — Cảm ơn</a:t>
            </a:r>
          </a:p>
          <a:p>
            <a:r>
              <a:rPr lang="vi-VN" sz="1200" dirty="0"/>
              <a:t>Try — Thử 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9EB7-F67B-3151-1AA1-6816F7695C95}"/>
              </a:ext>
            </a:extLst>
          </p:cNvPr>
          <p:cNvSpPr txBox="1"/>
          <p:nvPr/>
        </p:nvSpPr>
        <p:spPr>
          <a:xfrm>
            <a:off x="3339554" y="507831"/>
            <a:ext cx="28997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200" b="1" dirty="0"/>
              <a:t>ADJECTIVES (TÍNH TỪ)</a:t>
            </a:r>
          </a:p>
          <a:p>
            <a:r>
              <a:rPr lang="vi-VN" sz="1200" dirty="0"/>
              <a:t>Beautiful — Đẹp</a:t>
            </a:r>
          </a:p>
          <a:p>
            <a:r>
              <a:rPr lang="vi-VN" sz="1200" dirty="0"/>
              <a:t>Comfortable — Thoải mái</a:t>
            </a:r>
          </a:p>
          <a:p>
            <a:r>
              <a:rPr lang="vi-VN" sz="1200" dirty="0"/>
              <a:t>Delicious — Ngon miệng</a:t>
            </a:r>
          </a:p>
          <a:p>
            <a:r>
              <a:rPr lang="vi-VN" sz="1200" dirty="0"/>
              <a:t>Friendly — Thân thiện</a:t>
            </a:r>
          </a:p>
          <a:p>
            <a:r>
              <a:rPr lang="vi-VN" sz="1200" dirty="0"/>
              <a:t>Glad — Vui mừng</a:t>
            </a:r>
          </a:p>
          <a:p>
            <a:r>
              <a:rPr lang="vi-VN" sz="1200" dirty="0"/>
              <a:t>Good — Tốt</a:t>
            </a:r>
          </a:p>
          <a:p>
            <a:r>
              <a:rPr lang="vi-VN" sz="1200" dirty="0"/>
              <a:t>Great — Tuyệt vời</a:t>
            </a:r>
          </a:p>
          <a:p>
            <a:r>
              <a:rPr lang="vi-VN" sz="1200" dirty="0"/>
              <a:t>Hot — Nóng</a:t>
            </a:r>
          </a:p>
          <a:p>
            <a:r>
              <a:rPr lang="vi-VN" sz="1200" dirty="0"/>
              <a:t>Lovely — Đáng yêu / Tuyệt</a:t>
            </a:r>
          </a:p>
          <a:p>
            <a:r>
              <a:rPr lang="vi-VN" sz="1200" dirty="0"/>
              <a:t>Nice — Đẹp / Tốt / Tử tế</a:t>
            </a:r>
          </a:p>
          <a:p>
            <a:r>
              <a:rPr lang="vi-VN" sz="1200" dirty="0"/>
              <a:t>Short — Ngắn / Chốc lát</a:t>
            </a:r>
          </a:p>
          <a:p>
            <a:r>
              <a:rPr lang="vi-VN" sz="1200" dirty="0"/>
              <a:t>Welcome — Được chào đón / Không có chi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A6B90-4879-4A6B-8FD8-B5CC09A2FE1C}"/>
              </a:ext>
            </a:extLst>
          </p:cNvPr>
          <p:cNvSpPr txBox="1"/>
          <p:nvPr/>
        </p:nvSpPr>
        <p:spPr>
          <a:xfrm>
            <a:off x="1846491" y="3384641"/>
            <a:ext cx="4821381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Writing Practice. For each of these lines, write 3 sentences</a:t>
            </a:r>
          </a:p>
          <a:p>
            <a:r>
              <a:rPr lang="en-US" sz="1200" dirty="0" err="1"/>
              <a:t>Tập</a:t>
            </a:r>
            <a:r>
              <a:rPr lang="en-US" sz="1200" dirty="0"/>
              <a:t> </a:t>
            </a:r>
            <a:r>
              <a:rPr lang="en-US" sz="1200" dirty="0" err="1"/>
              <a:t>viết</a:t>
            </a:r>
            <a:r>
              <a:rPr lang="en-US" sz="1200" dirty="0"/>
              <a:t> 3 </a:t>
            </a:r>
            <a:r>
              <a:rPr lang="en-US" sz="1200" dirty="0" err="1"/>
              <a:t>câu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</a:t>
            </a:r>
            <a:r>
              <a:rPr lang="en-US" sz="1200" dirty="0" err="1"/>
              <a:t>mỗi</a:t>
            </a:r>
            <a:r>
              <a:rPr lang="en-US" sz="1200" dirty="0"/>
              <a:t> </a:t>
            </a:r>
            <a:r>
              <a:rPr lang="en-US" sz="1200" dirty="0" err="1"/>
              <a:t>câu</a:t>
            </a:r>
            <a:r>
              <a:rPr lang="en-US" sz="1200" dirty="0"/>
              <a:t> </a:t>
            </a:r>
            <a:r>
              <a:rPr lang="en-US" sz="1200" dirty="0" err="1"/>
              <a:t>mẫu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Would you like ___________________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like ____________________________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love ____________________________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enjoy ___________________________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hope ____________________________</a:t>
            </a:r>
          </a:p>
          <a:p>
            <a:pPr marL="342900" indent="-342900">
              <a:buFontTx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will ____________________________</a:t>
            </a:r>
          </a:p>
          <a:p>
            <a:pPr marL="342900" indent="-342900">
              <a:buAutoNum type="arabicPeriod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Thank you for ____________________</a:t>
            </a:r>
          </a:p>
          <a:p>
            <a:pPr marL="342900" indent="-342900">
              <a:buAutoNum type="arabicPeriod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Please try _______________________</a:t>
            </a:r>
          </a:p>
          <a:p>
            <a:pPr marL="342900" indent="-342900">
              <a:buFontTx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Please have  ______________________</a:t>
            </a:r>
          </a:p>
          <a:p>
            <a:pPr marL="342900" indent="-342900">
              <a:buFontTx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look _______________________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A2909-6F48-E05E-8A59-CA8B16BE2214}"/>
              </a:ext>
            </a:extLst>
          </p:cNvPr>
          <p:cNvSpPr txBox="1"/>
          <p:nvPr/>
        </p:nvSpPr>
        <p:spPr>
          <a:xfrm>
            <a:off x="114822" y="57039"/>
            <a:ext cx="2567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Lesson1 Conversation1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5B79D-DB0E-4285-9999-FD47E1E1AEAC}"/>
              </a:ext>
            </a:extLst>
          </p:cNvPr>
          <p:cNvSpPr txBox="1"/>
          <p:nvPr/>
        </p:nvSpPr>
        <p:spPr>
          <a:xfrm>
            <a:off x="6667872" y="235818"/>
            <a:ext cx="2286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200" b="1" dirty="0"/>
              <a:t>NOUNS (DANH TỪ)</a:t>
            </a:r>
          </a:p>
          <a:p>
            <a:r>
              <a:rPr lang="vi-VN" sz="1200" dirty="0"/>
              <a:t>Books — Sách</a:t>
            </a:r>
          </a:p>
          <a:p>
            <a:r>
              <a:rPr lang="vi-VN" sz="1200" dirty="0"/>
              <a:t>Day — Ngày</a:t>
            </a:r>
          </a:p>
          <a:p>
            <a:r>
              <a:rPr lang="vi-VN" sz="1200" dirty="0"/>
              <a:t>Family — Gia đình</a:t>
            </a:r>
          </a:p>
          <a:p>
            <a:r>
              <a:rPr lang="vi-VN" sz="1200" dirty="0"/>
              <a:t>Free time — Thời gian rảnh</a:t>
            </a:r>
          </a:p>
          <a:p>
            <a:r>
              <a:rPr lang="vi-VN" sz="1200" dirty="0"/>
              <a:t>Fun — Niềm vui / Giải trí</a:t>
            </a:r>
          </a:p>
          <a:p>
            <a:r>
              <a:rPr lang="vi-VN" sz="1200" dirty="0"/>
              <a:t>Guest — Khách</a:t>
            </a:r>
          </a:p>
          <a:p>
            <a:r>
              <a:rPr lang="vi-VN" sz="1200" dirty="0"/>
              <a:t>Hikes — Đi bộ đường dài</a:t>
            </a:r>
          </a:p>
          <a:p>
            <a:r>
              <a:rPr lang="vi-VN" sz="1200" dirty="0"/>
              <a:t>Home — Nhà</a:t>
            </a:r>
          </a:p>
          <a:p>
            <a:r>
              <a:rPr lang="vi-VN" sz="1200" dirty="0"/>
              <a:t>Name — Tên</a:t>
            </a:r>
          </a:p>
          <a:p>
            <a:r>
              <a:rPr lang="vi-VN" sz="1200" dirty="0"/>
              <a:t>Scenario — Kịch bản</a:t>
            </a:r>
          </a:p>
          <a:p>
            <a:r>
              <a:rPr lang="vi-VN" sz="1200" dirty="0"/>
              <a:t>Seat — Chỗ ngồi</a:t>
            </a:r>
          </a:p>
          <a:p>
            <a:r>
              <a:rPr lang="vi-VN" sz="1200" dirty="0"/>
              <a:t>Snacks — Đồ ăn nhẹ</a:t>
            </a:r>
          </a:p>
          <a:p>
            <a:r>
              <a:rPr lang="vi-VN" sz="1200" dirty="0"/>
              <a:t>Student — Học viên</a:t>
            </a:r>
          </a:p>
          <a:p>
            <a:r>
              <a:rPr lang="vi-VN" sz="1200" dirty="0"/>
              <a:t>Sun — Ánh nắng / Mặt trời</a:t>
            </a:r>
          </a:p>
          <a:p>
            <a:r>
              <a:rPr lang="vi-VN" sz="1200" dirty="0"/>
              <a:t>Tea — Trà</a:t>
            </a:r>
          </a:p>
          <a:p>
            <a:r>
              <a:rPr lang="vi-VN" sz="1200" dirty="0"/>
              <a:t>Visit — Chuyến thăm</a:t>
            </a:r>
          </a:p>
          <a:p>
            <a:r>
              <a:rPr lang="vi-VN" sz="1200" dirty="0"/>
              <a:t>Water — Nước</a:t>
            </a:r>
          </a:p>
          <a:p>
            <a:r>
              <a:rPr lang="vi-VN" sz="1200" dirty="0"/>
              <a:t>Weather — Thời tiết</a:t>
            </a:r>
          </a:p>
        </p:txBody>
      </p:sp>
    </p:spTree>
    <p:extLst>
      <p:ext uri="{BB962C8B-B14F-4D97-AF65-F5344CB8AC3E}">
        <p14:creationId xmlns:p14="http://schemas.microsoft.com/office/powerpoint/2010/main" val="1889938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1715A-2BB1-00C7-6EEC-F9B68DA04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96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473AB-C37D-674D-9982-F9DE80D45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E0BB6F-9118-EA9D-4C8C-71EAD6B30441}"/>
              </a:ext>
            </a:extLst>
          </p:cNvPr>
          <p:cNvSpPr txBox="1"/>
          <p:nvPr/>
        </p:nvSpPr>
        <p:spPr>
          <a:xfrm>
            <a:off x="1108102" y="4642290"/>
            <a:ext cx="741304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/>
              <a:t>CONVERSATION SCRIPT: </a:t>
            </a:r>
            <a:r>
              <a:rPr lang="en-US" sz="2800" b="1" dirty="0"/>
              <a:t>Meeting someone in public</a:t>
            </a:r>
            <a:endParaRPr lang="vi-VN" sz="2800" b="1" dirty="0"/>
          </a:p>
          <a:p>
            <a:r>
              <a:rPr lang="vi-VN" sz="1600" dirty="0"/>
              <a:t>BẢN ĐỐI THOẠI MẪU: </a:t>
            </a:r>
            <a:r>
              <a:rPr lang="vi-VN" dirty="0"/>
              <a:t>Gặp một người chưa quen biết</a:t>
            </a:r>
            <a:endParaRPr lang="vi-V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D5175-40DF-10FA-E13C-C1A0866BB42C}"/>
              </a:ext>
            </a:extLst>
          </p:cNvPr>
          <p:cNvSpPr txBox="1"/>
          <p:nvPr/>
        </p:nvSpPr>
        <p:spPr>
          <a:xfrm>
            <a:off x="1426787" y="1607544"/>
            <a:ext cx="574263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Lesson1 Conversation2</a:t>
            </a:r>
          </a:p>
        </p:txBody>
      </p:sp>
    </p:spTree>
    <p:extLst>
      <p:ext uri="{BB962C8B-B14F-4D97-AF65-F5344CB8AC3E}">
        <p14:creationId xmlns:p14="http://schemas.microsoft.com/office/powerpoint/2010/main" val="2361982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24195-E417-FB43-4302-9C37EB0C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140E9B-0DFA-37EE-1D23-57D5A8312FE2}"/>
              </a:ext>
            </a:extLst>
          </p:cNvPr>
          <p:cNvSpPr txBox="1"/>
          <p:nvPr/>
        </p:nvSpPr>
        <p:spPr>
          <a:xfrm>
            <a:off x="1364974" y="100255"/>
            <a:ext cx="5493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Chào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mọi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chuyện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thế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nào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rồi</a:t>
            </a:r>
            <a:r>
              <a:rPr lang="en-US" sz="2400" dirty="0">
                <a:solidFill>
                  <a:schemeClr val="bg1"/>
                </a:solidFill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2293757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92DA0-7E77-011C-CFF4-26786AC5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3A297-5A37-6F5A-3B2B-7334B1119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243EA-0BFA-D1AF-96D7-C633A2FF2785}"/>
              </a:ext>
            </a:extLst>
          </p:cNvPr>
          <p:cNvSpPr txBox="1"/>
          <p:nvPr/>
        </p:nvSpPr>
        <p:spPr>
          <a:xfrm>
            <a:off x="1795670" y="23277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(Tốt, cảm ơn! Còn bạn thì sao?)</a:t>
            </a:r>
          </a:p>
        </p:txBody>
      </p:sp>
    </p:spTree>
    <p:extLst>
      <p:ext uri="{BB962C8B-B14F-4D97-AF65-F5344CB8AC3E}">
        <p14:creationId xmlns:p14="http://schemas.microsoft.com/office/powerpoint/2010/main" val="2284094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4530A-C72E-C8FC-26CD-B1D0E92FA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2BF64-B454-DFB1-E879-9D544C57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82F6A-EB15-766E-CBFC-EAE7EF057456}"/>
              </a:ext>
            </a:extLst>
          </p:cNvPr>
          <p:cNvSpPr txBox="1"/>
          <p:nvPr/>
        </p:nvSpPr>
        <p:spPr>
          <a:xfrm>
            <a:off x="1318591" y="120134"/>
            <a:ext cx="5506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Hôm</a:t>
            </a:r>
            <a:r>
              <a:rPr lang="en-US" sz="2400" dirty="0">
                <a:solidFill>
                  <a:schemeClr val="bg1"/>
                </a:solidFill>
              </a:rPr>
              <a:t> nay </a:t>
            </a:r>
            <a:r>
              <a:rPr lang="en-US" sz="2400" dirty="0" err="1">
                <a:solidFill>
                  <a:schemeClr val="bg1"/>
                </a:solidFill>
              </a:rPr>
              <a:t>trời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đẹp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quá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phải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275086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B54C9-A529-BD1D-A9B6-F7059699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A9C25-8522-ACA2-9F63-21F2A91A6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DC298-A183-3A81-5CE7-AF43EA04D343}"/>
              </a:ext>
            </a:extLst>
          </p:cNvPr>
          <p:cNvSpPr txBox="1"/>
          <p:nvPr/>
        </p:nvSpPr>
        <p:spPr>
          <a:xfrm>
            <a:off x="1143000" y="167166"/>
            <a:ext cx="6036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</a:rPr>
              <a:t>(Thật không tin nổi hôm nay trời lại nóng như vậy!)</a:t>
            </a:r>
          </a:p>
        </p:txBody>
      </p:sp>
    </p:spTree>
    <p:extLst>
      <p:ext uri="{BB962C8B-B14F-4D97-AF65-F5344CB8AC3E}">
        <p14:creationId xmlns:p14="http://schemas.microsoft.com/office/powerpoint/2010/main" val="2153832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0A11C-BB10-11AD-0722-9475CC71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7A7BF-E63A-7130-F65A-8EC0D13DB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C02FA-89BB-4D1B-4CA6-F6670220D6AE}"/>
              </a:ext>
            </a:extLst>
          </p:cNvPr>
          <p:cNvSpPr txBox="1"/>
          <p:nvPr/>
        </p:nvSpPr>
        <p:spPr>
          <a:xfrm>
            <a:off x="1142999" y="240700"/>
            <a:ext cx="7020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mua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vậy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1387469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69DBE-E169-47B9-BBC7-2D47B6A86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8B1EC-D0DE-2C22-9771-6F49A1DD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35ED4-46E8-E5BD-FEF4-12DA31C69CDB}"/>
              </a:ext>
            </a:extLst>
          </p:cNvPr>
          <p:cNvSpPr txBox="1"/>
          <p:nvPr/>
        </p:nvSpPr>
        <p:spPr>
          <a:xfrm>
            <a:off x="1143000" y="106018"/>
            <a:ext cx="6142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túi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đẹp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Trông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47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AD39D-0E79-4281-6BAA-26997A67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D3463-9414-1F22-DD06-44A5B8EA6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F3FDA-91FB-E95D-8623-DB32130F5F13}"/>
              </a:ext>
            </a:extLst>
          </p:cNvPr>
          <p:cNvSpPr txBox="1"/>
          <p:nvPr/>
        </p:nvSpPr>
        <p:spPr>
          <a:xfrm>
            <a:off x="1143000" y="133386"/>
            <a:ext cx="6129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Hàng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hôm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nay di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chuyển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hơi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2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6CA6F-6628-4D34-CB56-816BA5967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9219F6-40CF-A34C-A477-935669B2754B}"/>
              </a:ext>
            </a:extLst>
          </p:cNvPr>
          <p:cNvGrpSpPr/>
          <p:nvPr/>
        </p:nvGrpSpPr>
        <p:grpSpPr>
          <a:xfrm>
            <a:off x="1143000" y="0"/>
            <a:ext cx="6858000" cy="6858000"/>
            <a:chOff x="1143000" y="0"/>
            <a:chExt cx="6858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DF37CE-6041-9196-CB4F-E61BA181E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84C9A-A650-5F6D-5860-DDD51F84FE13}"/>
                </a:ext>
              </a:extLst>
            </p:cNvPr>
            <p:cNvSpPr/>
            <p:nvPr/>
          </p:nvSpPr>
          <p:spPr>
            <a:xfrm>
              <a:off x="3511826" y="6135757"/>
              <a:ext cx="1285461" cy="477078"/>
            </a:xfrm>
            <a:prstGeom prst="rect">
              <a:avLst/>
            </a:prstGeom>
            <a:solidFill>
              <a:srgbClr val="B4B2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97891D-870F-F28A-F938-A2873739CF83}"/>
                </a:ext>
              </a:extLst>
            </p:cNvPr>
            <p:cNvSpPr txBox="1"/>
            <p:nvPr/>
          </p:nvSpPr>
          <p:spPr>
            <a:xfrm>
              <a:off x="3452190" y="6135757"/>
              <a:ext cx="140473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  <a:latin typeface="Arial Narrow" panose="020B0606020202030204" pitchFamily="34" charset="0"/>
                </a:rPr>
                <a:t>crowded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57C46A-2127-9D3F-95A8-69A4C824E1D9}"/>
              </a:ext>
            </a:extLst>
          </p:cNvPr>
          <p:cNvSpPr txBox="1"/>
          <p:nvPr/>
        </p:nvSpPr>
        <p:spPr>
          <a:xfrm>
            <a:off x="1557131" y="2298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Hôm</a:t>
            </a:r>
            <a:r>
              <a:rPr lang="en-US" sz="2400" dirty="0">
                <a:solidFill>
                  <a:schemeClr val="bg1"/>
                </a:solidFill>
              </a:rPr>
              <a:t> nay ở </a:t>
            </a:r>
            <a:r>
              <a:rPr lang="en-US" sz="2400" dirty="0" err="1">
                <a:solidFill>
                  <a:schemeClr val="bg1"/>
                </a:solidFill>
              </a:rPr>
              <a:t>đây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đúc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thật</a:t>
            </a:r>
            <a:r>
              <a:rPr lang="en-US" sz="24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317658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977E51-B734-827F-1F30-64ADABC98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21" y="460764"/>
            <a:ext cx="4058433" cy="63401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1. "Hi, how’s it going?"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Chào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mọi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thế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nào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rồi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2. "Good, thanks! How about you?"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Tốt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Còn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thì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sao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3. "It’s a beautiful day, isn’t it?"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4. "I can’t believe how hot it is today!"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tin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nổi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như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5. "I really like your hat! Where did you get it?"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thích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của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mua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ở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6. "That’s a great bag. It looks very practical."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túi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tiện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dụng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7. "This line is moving a bit slow today, huh?"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Hàng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di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chuyển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chậm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nhỉ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8. "It’s really crowded in here today."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ở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đúc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9. "Do you know what time this place closes?"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biết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chỗ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mấy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giờ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đóng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cửa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10. "Have you tried the coffee here before?"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thử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phê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ở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bao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giờ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chưa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986118-839F-21F4-022D-7EE0AFC03E9B}"/>
              </a:ext>
            </a:extLst>
          </p:cNvPr>
          <p:cNvSpPr txBox="1"/>
          <p:nvPr/>
        </p:nvSpPr>
        <p:spPr>
          <a:xfrm>
            <a:off x="2830884" y="57039"/>
            <a:ext cx="606259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200" dirty="0"/>
              <a:t>CONVERSATION SCRIPT: </a:t>
            </a:r>
            <a:r>
              <a:rPr lang="en-US" sz="2000" b="1" dirty="0"/>
              <a:t>Meeting someone in public</a:t>
            </a:r>
            <a:endParaRPr lang="vi-VN" sz="2000" b="1" dirty="0"/>
          </a:p>
          <a:p>
            <a:r>
              <a:rPr lang="vi-VN" sz="1200" dirty="0"/>
              <a:t>BẢN ĐỐI THOẠI MẪU: </a:t>
            </a:r>
            <a:r>
              <a:rPr lang="vi-VN" sz="1400" dirty="0"/>
              <a:t>Gặp một người chưa quen biết</a:t>
            </a:r>
            <a:endParaRPr lang="vi-VN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A07589-C0D5-4DCA-7C22-5B332F338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20350"/>
            <a:ext cx="4446742" cy="4832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11. "By the way, my name is [Name]. Nice to meet you."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tiện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[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].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được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gặp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12. "I’m new to this neighborhood."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người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chuyển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đến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lvl="0" defTabSz="914400"/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13. "Oh, really? That’s interesting!</a:t>
            </a:r>
            <a:r>
              <a:rPr lang="en-US" altLang="en-US" sz="1400" b="1" dirty="0">
                <a:solidFill>
                  <a:srgbClr val="0A0A0A"/>
                </a:solidFill>
                <a:latin typeface="Google Sans"/>
              </a:rPr>
              <a:t> I see. Tell me more about that."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(Ồ,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sao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Thú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vị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hiểu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rồi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Kể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thêm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về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điều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14. "Well, I should get going. It was nice talking to you!"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(Ồ,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rồi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được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trò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15. "I’ll let you get back to your day. Take care!"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để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quay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việc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Bảo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trọng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16. "Have a good one!"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một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tốt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17. "Take it easy!"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(Thong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/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Mọi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việc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thuận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B8EC6-E9A3-E081-19EB-8A4E960D0D9D}"/>
              </a:ext>
            </a:extLst>
          </p:cNvPr>
          <p:cNvSpPr txBox="1"/>
          <p:nvPr/>
        </p:nvSpPr>
        <p:spPr>
          <a:xfrm>
            <a:off x="114822" y="57039"/>
            <a:ext cx="2567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Lesson1 Conversation2</a:t>
            </a:r>
          </a:p>
        </p:txBody>
      </p:sp>
    </p:spTree>
    <p:extLst>
      <p:ext uri="{BB962C8B-B14F-4D97-AF65-F5344CB8AC3E}">
        <p14:creationId xmlns:p14="http://schemas.microsoft.com/office/powerpoint/2010/main" val="4207234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56F7C-0DC1-7057-6589-558D53BE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6C9B9-68E0-F482-5E39-4DDA3F567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40FBD-4CB2-7A8C-02C7-54CD84D9B835}"/>
              </a:ext>
            </a:extLst>
          </p:cNvPr>
          <p:cNvSpPr txBox="1"/>
          <p:nvPr/>
        </p:nvSpPr>
        <p:spPr>
          <a:xfrm>
            <a:off x="1530625" y="100905"/>
            <a:ext cx="6470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chỗ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cửa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?)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05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3341C-4884-9833-A2D7-4F296BF6C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F0301-A25C-525D-74C2-A890EDD2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E666C-1233-446B-8BE9-8E0DB8846D49}"/>
              </a:ext>
            </a:extLst>
          </p:cNvPr>
          <p:cNvSpPr txBox="1"/>
          <p:nvPr/>
        </p:nvSpPr>
        <p:spPr>
          <a:xfrm>
            <a:off x="1358347" y="279160"/>
            <a:ext cx="5572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phê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?)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96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2D86B-66A6-1C57-E5B0-8676731D0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3BF0-C500-2A47-E75B-0BEA2F68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7B76F6-C6C3-81A3-3A60-85F75EC4781D}"/>
              </a:ext>
            </a:extLst>
          </p:cNvPr>
          <p:cNvSpPr txBox="1"/>
          <p:nvPr/>
        </p:nvSpPr>
        <p:spPr>
          <a:xfrm>
            <a:off x="1143000" y="0"/>
            <a:ext cx="7109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Google Sans"/>
              </a:rPr>
              <a:t>John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vui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gặp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1599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603A-7F7C-1812-0A40-67A6E189B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13551-4F6A-50FA-50FF-493936664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24793-0CC1-3462-A9E5-F4F71F0998D2}"/>
              </a:ext>
            </a:extLst>
          </p:cNvPr>
          <p:cNvSpPr txBox="1"/>
          <p:nvPr/>
        </p:nvSpPr>
        <p:spPr>
          <a:xfrm>
            <a:off x="1557129" y="146638"/>
            <a:ext cx="5824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chuyển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khu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9050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E4806-A0E3-470D-6749-978E2BF7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D136D-FF87-D597-4AEB-A010C7398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6BF00-E93A-CA13-3C57-CFF731A7B2B2}"/>
              </a:ext>
            </a:extLst>
          </p:cNvPr>
          <p:cNvSpPr txBox="1"/>
          <p:nvPr/>
        </p:nvSpPr>
        <p:spPr>
          <a:xfrm>
            <a:off x="1623391" y="140661"/>
            <a:ext cx="5956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/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Ồ,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vậy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quá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</a:b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hiểu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rồi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Kể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thêm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về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1447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C015B-99E0-1209-01FF-E8C568652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5EA0E-571C-1810-3F6C-7BDCCCB62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FF5F1-D6D0-5A5B-5833-6AE403587525}"/>
              </a:ext>
            </a:extLst>
          </p:cNvPr>
          <p:cNvSpPr txBox="1"/>
          <p:nvPr/>
        </p:nvSpPr>
        <p:spPr>
          <a:xfrm>
            <a:off x="1143000" y="100904"/>
            <a:ext cx="6967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(Ồ,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phải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rồi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Rất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vui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trò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chuyện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1372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25C0D-DAFA-3EEA-F455-51CF384A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4DCB09-C788-6E8D-688F-B5B189990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A36F3-F3FC-4A5F-1612-EB59CE5B95BD}"/>
              </a:ext>
            </a:extLst>
          </p:cNvPr>
          <p:cNvSpPr txBox="1"/>
          <p:nvPr/>
        </p:nvSpPr>
        <p:spPr>
          <a:xfrm>
            <a:off x="1239078" y="180418"/>
            <a:ext cx="6500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quay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lại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. Bảo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trọng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0000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1BC22-3258-73A6-F62C-36275AD6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8CA5-2DAE-D588-37EE-8D24A549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0B916-885B-E0A1-0597-EFA87398DA1B}"/>
              </a:ext>
            </a:extLst>
          </p:cNvPr>
          <p:cNvSpPr txBox="1"/>
          <p:nvPr/>
        </p:nvSpPr>
        <p:spPr>
          <a:xfrm>
            <a:off x="1610139" y="1996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Chúc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ngày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tốt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lành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1660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936FF-5DF2-4407-EE29-073A1AE00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7C84B-0BCF-7CF2-6C80-ABE533534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63512-DEEA-0F3B-0BD9-FB4E1B7B8B00}"/>
              </a:ext>
            </a:extLst>
          </p:cNvPr>
          <p:cNvSpPr txBox="1"/>
          <p:nvPr/>
        </p:nvSpPr>
        <p:spPr>
          <a:xfrm>
            <a:off x="1275521" y="252656"/>
            <a:ext cx="5615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(Thong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/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Mọi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nhé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!)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77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7D65-1F30-4711-0A52-B32548049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5FB59-12A1-80D8-6725-52387903BD19}"/>
              </a:ext>
            </a:extLst>
          </p:cNvPr>
          <p:cNvSpPr txBox="1"/>
          <p:nvPr/>
        </p:nvSpPr>
        <p:spPr>
          <a:xfrm>
            <a:off x="2267211" y="137786"/>
            <a:ext cx="494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Appendix1: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6FA05-48CB-1198-E6A4-820773D6C6B6}"/>
              </a:ext>
            </a:extLst>
          </p:cNvPr>
          <p:cNvSpPr txBox="1"/>
          <p:nvPr/>
        </p:nvSpPr>
        <p:spPr>
          <a:xfrm>
            <a:off x="169101" y="1512144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Hello! It’s so nice to see you. Please, come in.</a:t>
            </a:r>
          </a:p>
          <a:p>
            <a:r>
              <a:rPr lang="en-US" sz="1100" dirty="0"/>
              <a:t>Hi! Thank you for having me over.</a:t>
            </a:r>
          </a:p>
          <a:p>
            <a:r>
              <a:rPr lang="en-US" sz="1100" dirty="0"/>
              <a:t>You’re welcome. Please, have a seat and make yourself comfortable.</a:t>
            </a:r>
          </a:p>
          <a:p>
            <a:r>
              <a:rPr lang="en-US" sz="1100" dirty="0"/>
              <a:t>Would you like some hot tea or some water?</a:t>
            </a:r>
          </a:p>
          <a:p>
            <a:r>
              <a:rPr lang="en-US" sz="1100" dirty="0"/>
              <a:t>Tea sounds wonderful, thank you.</a:t>
            </a:r>
          </a:p>
          <a:p>
            <a:r>
              <a:rPr lang="en-US" sz="1100" dirty="0"/>
              <a:t>Here you go. Also, please try some snacks. I made these myself.</a:t>
            </a:r>
          </a:p>
          <a:p>
            <a:r>
              <a:rPr lang="en-US" sz="1100" dirty="0"/>
              <a:t>Thank you, these look delicious!</a:t>
            </a:r>
          </a:p>
          <a:p>
            <a:r>
              <a:rPr lang="en-US" sz="1100" dirty="0"/>
              <a:t>The weather is very beautiful today, isn't it?</a:t>
            </a:r>
          </a:p>
          <a:p>
            <a:r>
              <a:rPr lang="en-US" sz="1100" dirty="0"/>
              <a:t>Yes, it’s much nicer than yesterday. I love the sun.</a:t>
            </a:r>
          </a:p>
          <a:p>
            <a:r>
              <a:rPr lang="en-US" sz="1100" dirty="0"/>
              <a:t>Me too. I'm glad it’s not raining today.</a:t>
            </a:r>
          </a:p>
          <a:p>
            <a:r>
              <a:rPr lang="en-US" sz="1100" dirty="0"/>
              <a:t>What do you like to do for fun in your free time?</a:t>
            </a:r>
          </a:p>
          <a:p>
            <a:r>
              <a:rPr lang="en-US" sz="1100" dirty="0"/>
              <a:t>I like to go for hikes and read books. How about you?</a:t>
            </a:r>
          </a:p>
          <a:p>
            <a:r>
              <a:rPr lang="en-US" sz="1100" dirty="0"/>
              <a:t>I really enjoy gardening and cooking for my family.</a:t>
            </a:r>
          </a:p>
          <a:p>
            <a:r>
              <a:rPr lang="en-US" sz="1100" dirty="0"/>
              <a:t>That's lovely! I'd love to see your garden sometime.</a:t>
            </a:r>
          </a:p>
          <a:p>
            <a:r>
              <a:rPr lang="en-US" sz="1100" dirty="0"/>
              <a:t>I really enjoyed our talk today.</a:t>
            </a:r>
          </a:p>
          <a:p>
            <a:r>
              <a:rPr lang="en-US" sz="1100" dirty="0"/>
              <a:t>I did too. Thank you for the tea!</a:t>
            </a:r>
          </a:p>
          <a:p>
            <a:r>
              <a:rPr lang="en-US" sz="1100" dirty="0"/>
              <a:t>You are very welcome. I hope to see you again soon!</a:t>
            </a:r>
          </a:p>
          <a:p>
            <a:r>
              <a:rPr lang="en-US" sz="1100" dirty="0"/>
              <a:t>Have a great day! I will visit you next week. See you soon.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39301-14DE-6B4A-DAC7-D1BD7E7D6B0A}"/>
              </a:ext>
            </a:extLst>
          </p:cNvPr>
          <p:cNvSpPr txBox="1"/>
          <p:nvPr/>
        </p:nvSpPr>
        <p:spPr>
          <a:xfrm>
            <a:off x="5179512" y="1512144"/>
            <a:ext cx="37014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Hi, how’s it going?</a:t>
            </a:r>
          </a:p>
          <a:p>
            <a:r>
              <a:rPr lang="en-US" sz="1100" dirty="0"/>
              <a:t>Good, thanks! How about you?</a:t>
            </a:r>
          </a:p>
          <a:p>
            <a:r>
              <a:rPr lang="en-US" sz="1100" dirty="0"/>
              <a:t>It’s a beautiful day, isn’t it?</a:t>
            </a:r>
          </a:p>
          <a:p>
            <a:r>
              <a:rPr lang="en-US" sz="1100" dirty="0"/>
              <a:t>I can’t believe how hot it is today!</a:t>
            </a:r>
          </a:p>
          <a:p>
            <a:r>
              <a:rPr lang="en-US" sz="1100" dirty="0"/>
              <a:t>I really like your hat! Where did you get it?</a:t>
            </a:r>
          </a:p>
          <a:p>
            <a:r>
              <a:rPr lang="en-US" sz="1100" dirty="0"/>
              <a:t>That’s a great bag. It looks very practical.</a:t>
            </a:r>
          </a:p>
          <a:p>
            <a:r>
              <a:rPr lang="en-US" sz="1100" dirty="0"/>
              <a:t>This line is moving a bit slow today, huh?</a:t>
            </a:r>
          </a:p>
          <a:p>
            <a:r>
              <a:rPr lang="en-US" sz="1100" dirty="0"/>
              <a:t>It’s really crowded in here today.</a:t>
            </a:r>
          </a:p>
          <a:p>
            <a:r>
              <a:rPr lang="en-US" sz="1100" dirty="0"/>
              <a:t>Do you know what time this place closes?</a:t>
            </a:r>
          </a:p>
          <a:p>
            <a:r>
              <a:rPr lang="en-US" sz="1100" dirty="0"/>
              <a:t>Have you tried the coffee here before?</a:t>
            </a:r>
          </a:p>
          <a:p>
            <a:r>
              <a:rPr lang="en-US" sz="1100" dirty="0"/>
              <a:t>By the way, my name is [Name]. Nice to meet you.</a:t>
            </a:r>
          </a:p>
          <a:p>
            <a:r>
              <a:rPr lang="en-US" sz="1100" dirty="0"/>
              <a:t>I’m new to this neighborhood.</a:t>
            </a:r>
          </a:p>
          <a:p>
            <a:r>
              <a:rPr lang="en-US" sz="1100" dirty="0"/>
              <a:t>Oh, really? That’s interesting!</a:t>
            </a:r>
          </a:p>
          <a:p>
            <a:r>
              <a:rPr lang="en-US" sz="1100" dirty="0"/>
              <a:t>I see. Tell me more about that.</a:t>
            </a:r>
          </a:p>
          <a:p>
            <a:r>
              <a:rPr lang="en-US" sz="1100" dirty="0"/>
              <a:t>Well, I should get going. It was nice talking to you!</a:t>
            </a:r>
          </a:p>
          <a:p>
            <a:r>
              <a:rPr lang="en-US" sz="1100" dirty="0"/>
              <a:t>I’ll let you get back to your day. Take care!</a:t>
            </a:r>
          </a:p>
          <a:p>
            <a:r>
              <a:rPr lang="en-US" sz="1100" dirty="0"/>
              <a:t>Have a good one!</a:t>
            </a:r>
          </a:p>
          <a:p>
            <a:r>
              <a:rPr lang="en-US" sz="1100" dirty="0"/>
              <a:t>Take it easy!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D9024-7D88-4B8F-8DBE-4991A7244D69}"/>
              </a:ext>
            </a:extLst>
          </p:cNvPr>
          <p:cNvSpPr txBox="1"/>
          <p:nvPr/>
        </p:nvSpPr>
        <p:spPr>
          <a:xfrm>
            <a:off x="626301" y="1114816"/>
            <a:ext cx="256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Lesson1 Conversation1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241B4-8226-71C1-B46A-3EE8F8B77345}"/>
              </a:ext>
            </a:extLst>
          </p:cNvPr>
          <p:cNvSpPr txBox="1"/>
          <p:nvPr/>
        </p:nvSpPr>
        <p:spPr>
          <a:xfrm>
            <a:off x="4924816" y="1082550"/>
            <a:ext cx="256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Lesson1 Conversation2</a:t>
            </a:r>
          </a:p>
        </p:txBody>
      </p:sp>
    </p:spTree>
    <p:extLst>
      <p:ext uri="{BB962C8B-B14F-4D97-AF65-F5344CB8AC3E}">
        <p14:creationId xmlns:p14="http://schemas.microsoft.com/office/powerpoint/2010/main" val="147955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C0E362-1850-CD40-CBE8-E730A067A9AC}"/>
              </a:ext>
            </a:extLst>
          </p:cNvPr>
          <p:cNvSpPr txBox="1"/>
          <p:nvPr/>
        </p:nvSpPr>
        <p:spPr>
          <a:xfrm>
            <a:off x="489767" y="1050128"/>
            <a:ext cx="356684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/>
              <a:t>Verbs (Động từ)</a:t>
            </a:r>
          </a:p>
          <a:p>
            <a:r>
              <a:rPr lang="vi-VN" sz="1200" dirty="0"/>
              <a:t>Go — Đi / Diễn ra</a:t>
            </a:r>
          </a:p>
          <a:p>
            <a:r>
              <a:rPr lang="vi-VN" sz="1200" dirty="0"/>
              <a:t>Thanks / Thank — Cảm ơn</a:t>
            </a:r>
          </a:p>
          <a:p>
            <a:r>
              <a:rPr lang="vi-VN" sz="1200" dirty="0"/>
              <a:t>Believe — Tin tưởng</a:t>
            </a:r>
          </a:p>
          <a:p>
            <a:r>
              <a:rPr lang="vi-VN" sz="1200" dirty="0"/>
              <a:t>Like — Thích</a:t>
            </a:r>
          </a:p>
          <a:p>
            <a:r>
              <a:rPr lang="vi-VN" sz="1200" dirty="0"/>
              <a:t>Get — Mua / Có được</a:t>
            </a:r>
          </a:p>
          <a:p>
            <a:r>
              <a:rPr lang="vi-VN" sz="1200" dirty="0"/>
              <a:t>Move — Di chuyển</a:t>
            </a:r>
          </a:p>
          <a:p>
            <a:r>
              <a:rPr lang="vi-VN" sz="1200" dirty="0"/>
              <a:t>Know — Biết</a:t>
            </a:r>
          </a:p>
          <a:p>
            <a:r>
              <a:rPr lang="vi-VN" sz="1200" dirty="0"/>
              <a:t>Close — Đóng cửa</a:t>
            </a:r>
          </a:p>
          <a:p>
            <a:r>
              <a:rPr lang="vi-VN" sz="1200" dirty="0"/>
              <a:t>Try — Thử</a:t>
            </a:r>
          </a:p>
          <a:p>
            <a:r>
              <a:rPr lang="vi-VN" sz="1200" dirty="0"/>
              <a:t>Meet — Gặp gỡ</a:t>
            </a:r>
          </a:p>
          <a:p>
            <a:r>
              <a:rPr lang="vi-VN" sz="1200" dirty="0"/>
              <a:t>See — Thấy / Hiểu</a:t>
            </a:r>
          </a:p>
          <a:p>
            <a:r>
              <a:rPr lang="vi-VN" sz="1200" dirty="0"/>
              <a:t>Tell — Kể / Nói</a:t>
            </a:r>
          </a:p>
          <a:p>
            <a:r>
              <a:rPr lang="vi-VN" sz="1200" dirty="0"/>
              <a:t>Talk / Chat — Trò chuyện</a:t>
            </a:r>
          </a:p>
          <a:p>
            <a:r>
              <a:rPr lang="vi-VN" sz="1200" dirty="0"/>
              <a:t>Take — Lấy / Chiếm (chỗ)</a:t>
            </a:r>
          </a:p>
          <a:p>
            <a:r>
              <a:rPr lang="vi-VN" sz="1200" dirty="0"/>
              <a:t>Enjoy — Tận hưởng</a:t>
            </a:r>
            <a:endParaRPr lang="en-US" sz="1200" dirty="0"/>
          </a:p>
          <a:p>
            <a:endParaRPr lang="vi-VN" sz="1200" dirty="0"/>
          </a:p>
          <a:p>
            <a:r>
              <a:rPr lang="vi-VN" sz="1600" b="1" dirty="0"/>
              <a:t>Nouns (Danh từ)</a:t>
            </a:r>
          </a:p>
          <a:p>
            <a:r>
              <a:rPr lang="vi-VN" sz="1200" dirty="0"/>
              <a:t>Day — Ngày</a:t>
            </a:r>
          </a:p>
          <a:p>
            <a:r>
              <a:rPr lang="vi-VN" sz="1200" dirty="0"/>
              <a:t>Hat — Cái mũ</a:t>
            </a:r>
          </a:p>
          <a:p>
            <a:r>
              <a:rPr lang="vi-VN" sz="1200" dirty="0"/>
              <a:t>Bag — Cái túi</a:t>
            </a:r>
          </a:p>
          <a:p>
            <a:r>
              <a:rPr lang="vi-VN" sz="1200" dirty="0"/>
              <a:t>Line — Hàng (đợi)</a:t>
            </a:r>
          </a:p>
          <a:p>
            <a:r>
              <a:rPr lang="vi-VN" sz="1200" dirty="0"/>
              <a:t>Time — Thời gian</a:t>
            </a:r>
          </a:p>
          <a:p>
            <a:r>
              <a:rPr lang="vi-VN" sz="1200" dirty="0"/>
              <a:t>Place — Nơi chốn / Địa điểm</a:t>
            </a:r>
          </a:p>
          <a:p>
            <a:r>
              <a:rPr lang="vi-VN" sz="1200" dirty="0"/>
              <a:t>Coffee — Cà phê</a:t>
            </a:r>
          </a:p>
          <a:p>
            <a:r>
              <a:rPr lang="vi-VN" sz="1200" dirty="0"/>
              <a:t>Name — Tên</a:t>
            </a:r>
          </a:p>
          <a:p>
            <a:r>
              <a:rPr lang="vi-VN" sz="1200" dirty="0"/>
              <a:t>Neighborhood — Khu xóm / Khu vực lân cận</a:t>
            </a:r>
          </a:p>
          <a:p>
            <a:r>
              <a:rPr lang="vi-VN" sz="1200" dirty="0"/>
              <a:t>Seat — Chỗ ngồi</a:t>
            </a:r>
          </a:p>
          <a:p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7F892-E6C5-DE14-BD78-48FC5AE39E7D}"/>
              </a:ext>
            </a:extLst>
          </p:cNvPr>
          <p:cNvSpPr txBox="1"/>
          <p:nvPr/>
        </p:nvSpPr>
        <p:spPr>
          <a:xfrm>
            <a:off x="4381491" y="633780"/>
            <a:ext cx="4572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/>
              <a:t>Adjectives (Tính từ)</a:t>
            </a:r>
          </a:p>
          <a:p>
            <a:r>
              <a:rPr lang="vi-VN" sz="1200" dirty="0"/>
              <a:t>Good — Tốt / Khỏe</a:t>
            </a:r>
          </a:p>
          <a:p>
            <a:r>
              <a:rPr lang="vi-VN" sz="1200" dirty="0"/>
              <a:t>Beautiful — Đẹp</a:t>
            </a:r>
          </a:p>
          <a:p>
            <a:r>
              <a:rPr lang="vi-VN" sz="1200" dirty="0"/>
              <a:t>Hot — Nóng</a:t>
            </a:r>
          </a:p>
          <a:p>
            <a:r>
              <a:rPr lang="vi-VN" sz="1200" dirty="0"/>
              <a:t>Great — Tuyệt vời</a:t>
            </a:r>
          </a:p>
          <a:p>
            <a:r>
              <a:rPr lang="vi-VN" sz="1200" dirty="0"/>
              <a:t>Practical — Tiện dụng / Thực tế</a:t>
            </a:r>
          </a:p>
          <a:p>
            <a:r>
              <a:rPr lang="vi-VN" sz="1200" dirty="0"/>
              <a:t>Slow — Chậm chạp</a:t>
            </a:r>
          </a:p>
          <a:p>
            <a:r>
              <a:rPr lang="vi-VN" sz="1200" dirty="0"/>
              <a:t>Busy — Bận rộn</a:t>
            </a:r>
          </a:p>
          <a:p>
            <a:r>
              <a:rPr lang="vi-VN" sz="1200" dirty="0"/>
              <a:t>Crowded — Đông đúc</a:t>
            </a:r>
          </a:p>
          <a:p>
            <a:r>
              <a:rPr lang="vi-VN" sz="1200" dirty="0"/>
              <a:t>New — Mới</a:t>
            </a:r>
          </a:p>
          <a:p>
            <a:r>
              <a:rPr lang="vi-VN" sz="1200" dirty="0"/>
              <a:t>Interesting — Thú vị</a:t>
            </a:r>
          </a:p>
          <a:p>
            <a:r>
              <a:rPr lang="vi-VN" sz="1200" dirty="0"/>
              <a:t>Nice — Đẹp / Tử tế / Thú vị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20FB3-3F37-C302-9CAE-CB81766977AF}"/>
              </a:ext>
            </a:extLst>
          </p:cNvPr>
          <p:cNvSpPr txBox="1"/>
          <p:nvPr/>
        </p:nvSpPr>
        <p:spPr>
          <a:xfrm>
            <a:off x="2809702" y="3251241"/>
            <a:ext cx="614378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Writing Practice. For each of these lines, write 3 sentences</a:t>
            </a:r>
          </a:p>
          <a:p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is a _______________ day today.  (adjective)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That’s a  ___________ place.   (adjective)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looks ________________. (adjective)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you know what _____________this place closes?  (noun)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you know where the  _____________is? (noun)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you know ___________________________?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7C98D-35EF-895F-2A99-AA04E320088B}"/>
              </a:ext>
            </a:extLst>
          </p:cNvPr>
          <p:cNvSpPr txBox="1"/>
          <p:nvPr/>
        </p:nvSpPr>
        <p:spPr>
          <a:xfrm>
            <a:off x="114822" y="57039"/>
            <a:ext cx="2567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Lesson1 Conversation2</a:t>
            </a:r>
          </a:p>
        </p:txBody>
      </p:sp>
    </p:spTree>
    <p:extLst>
      <p:ext uri="{BB962C8B-B14F-4D97-AF65-F5344CB8AC3E}">
        <p14:creationId xmlns:p14="http://schemas.microsoft.com/office/powerpoint/2010/main" val="563608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8EDB7-5B8F-E74F-C362-4821629F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ED1BF-F4D4-B2B2-A74F-E738AB351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21" y="460764"/>
            <a:ext cx="4058433" cy="63401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1. "Hi, how’s it going?"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Chào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mọi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thế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nào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rồi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2. "Good, thanks! How about you?"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Tốt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cảm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Còn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thì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sao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3. "It’s a beautiful day, isn’t it?"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4. "I can’t believe how hot it is today!"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tin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nổi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trời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như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5. "I really like your hat! Where did you get it?"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thích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của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mua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ở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6. "That’s a great bag. It looks very practical."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túi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đẹp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tiện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dụng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7. "This line is moving a bit slow today, huh?"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Hàng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di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chuyển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chậm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nhỉ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8. "It’s really crowded in here today."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nay ở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đúc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9. "Do you know what time this place closes?"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biết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chỗ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mấy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giờ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đóng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cửa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10. "Have you tried the coffee here before?"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thử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phê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ở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đây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bao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giờ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chưa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2D818-A59B-9350-432B-F2821FB27E49}"/>
              </a:ext>
            </a:extLst>
          </p:cNvPr>
          <p:cNvSpPr txBox="1"/>
          <p:nvPr/>
        </p:nvSpPr>
        <p:spPr>
          <a:xfrm>
            <a:off x="2830884" y="57039"/>
            <a:ext cx="606259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200" dirty="0"/>
              <a:t>CONVERSATION SCRIPT: </a:t>
            </a:r>
            <a:r>
              <a:rPr lang="en-US" sz="2000" b="1" dirty="0"/>
              <a:t>Meeting someone in public</a:t>
            </a:r>
            <a:endParaRPr lang="vi-VN" sz="2000" b="1" dirty="0"/>
          </a:p>
          <a:p>
            <a:r>
              <a:rPr lang="vi-VN" sz="1200" dirty="0"/>
              <a:t>BẢN ĐỐI THOẠI MẪU: </a:t>
            </a:r>
            <a:r>
              <a:rPr lang="vi-VN" sz="1400" dirty="0"/>
              <a:t>Gặp một người chưa quen biết</a:t>
            </a:r>
            <a:endParaRPr lang="vi-VN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9C022E-8A9C-A9E2-2E0A-36FE3456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20350"/>
            <a:ext cx="4446742" cy="4832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11. "By the way, my name is [Name]. Nice to meet you."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tiện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[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].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được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gặp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12. "I’m new to this neighborhood."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người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chuyển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đến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lvl="0" defTabSz="914400"/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13. "Oh, really? That’s interesting!</a:t>
            </a:r>
            <a:r>
              <a:rPr lang="en-US" altLang="en-US" sz="1400" b="1" dirty="0">
                <a:solidFill>
                  <a:srgbClr val="0A0A0A"/>
                </a:solidFill>
                <a:latin typeface="Google Sans"/>
              </a:rPr>
              <a:t> I see. Tell me more about that."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(Ồ,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thật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vậy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sao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?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Thú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vị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quá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hiểu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rồi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Kể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thêm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về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điều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14. "Well, I should get going. It was nice talking to you!"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(Ồ,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phải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rồi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vui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được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trò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chuyện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15. "I’ll let you get back to your day. Take care!"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Tôi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để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bạn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quay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với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việc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Bảo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trọng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16. "Have a good one!"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Chúc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một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ngày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tốt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17. "Take it easy!"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(Thong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/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Mọi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việc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thuận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lợi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nhé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!)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D4107-19F5-5222-69D0-00911A6237C5}"/>
              </a:ext>
            </a:extLst>
          </p:cNvPr>
          <p:cNvSpPr txBox="1"/>
          <p:nvPr/>
        </p:nvSpPr>
        <p:spPr>
          <a:xfrm>
            <a:off x="114822" y="57039"/>
            <a:ext cx="2567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Lesson1 Conversation2</a:t>
            </a:r>
          </a:p>
        </p:txBody>
      </p:sp>
    </p:spTree>
    <p:extLst>
      <p:ext uri="{BB962C8B-B14F-4D97-AF65-F5344CB8AC3E}">
        <p14:creationId xmlns:p14="http://schemas.microsoft.com/office/powerpoint/2010/main" val="199640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A115C5-52B3-3176-D62D-687409C3E56E}"/>
              </a:ext>
            </a:extLst>
          </p:cNvPr>
          <p:cNvSpPr txBox="1"/>
          <p:nvPr/>
        </p:nvSpPr>
        <p:spPr>
          <a:xfrm>
            <a:off x="172995" y="222422"/>
            <a:ext cx="8971005" cy="4562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Prompts for Images with Captions</a:t>
            </a:r>
          </a:p>
          <a:p>
            <a:r>
              <a:rPr lang="en-US" sz="800" dirty="0"/>
              <a:t>#	Speaker	Prompt for Google AI Studio (Imagen)</a:t>
            </a:r>
          </a:p>
          <a:p>
            <a:r>
              <a:rPr lang="en-US" sz="800" dirty="0"/>
              <a:t>1	Man	Using the uploaded image of the man: Create a 3D animated style image of him in a sunlit coffee shop. He is waving and smiling at the camera. At the bottom of the image, include a large, bold, high-contrast text caption that says: "Hi, how’s it going?"</a:t>
            </a:r>
          </a:p>
          <a:p>
            <a:r>
              <a:rPr lang="en-US" sz="800" dirty="0"/>
              <a:t>2	Woman	Using the uploaded image of the woman: Create a 3D animated style image of her wearing a hat, smiling warmly. At the bottom of the image, include a large, bold, high-contrast text caption that says: "Good, thanks! How about you?"</a:t>
            </a:r>
          </a:p>
          <a:p>
            <a:r>
              <a:rPr lang="en-US" sz="800" dirty="0"/>
              <a:t>3	Man	Using the uploaded image of the man: He is looking toward a window with bright sunlight. At the bottom of the image, include a large, bold, high-contrast text caption that says: "It’s a beautiful day, isn’t it?"</a:t>
            </a:r>
          </a:p>
          <a:p>
            <a:r>
              <a:rPr lang="en-US" sz="800" dirty="0"/>
              <a:t>4	Woman	Using the uploaded image of the woman: She is fanning herself with her hand looking slightly hot but happy. At the bottom of the image, include a large, bold, high-contrast text caption that says: "I can’t believe how hot it is today!"</a:t>
            </a:r>
          </a:p>
          <a:p>
            <a:r>
              <a:rPr lang="en-US" sz="800" dirty="0"/>
              <a:t>5	Man	Using the uploaded image of the man: He is pointing politely at the woman's hat with a friendly expression. At the bottom of the image, include a large, bold, high-contrast text caption that says: "I really like your hat! Where did you get it?"</a:t>
            </a:r>
          </a:p>
          <a:p>
            <a:r>
              <a:rPr lang="en-US" sz="800" dirty="0"/>
              <a:t>6	Woman	Using the uploaded image of the woman: She is holding a practical-looking bag and smiling. At the bottom of the image, include a large, bold, high-contrast text caption that says: "That’s a great bag. It looks very practical."</a:t>
            </a:r>
          </a:p>
          <a:p>
            <a:r>
              <a:rPr lang="en-US" sz="800" dirty="0"/>
              <a:t>7	Man	Using the uploaded image of the man: He is standing in a long queue, looking at the woman with a shrug. At the bottom of the image, include a large, bold, high-contrast text caption that says: "This line is moving a bit slow today, huh?"</a:t>
            </a:r>
          </a:p>
          <a:p>
            <a:r>
              <a:rPr lang="en-US" sz="800" dirty="0"/>
              <a:t>8	Woman	Using the uploaded image of the woman: She is looking around a crowded coffee shop. At the bottom of the image, include a large, bold, high-contrast text caption that says: "It’s really crowded in here today."</a:t>
            </a:r>
          </a:p>
          <a:p>
            <a:r>
              <a:rPr lang="en-US" sz="800" dirty="0"/>
              <a:t>9	Man	Using the uploaded image of the man: He is checking his wristwatch with a questioning look. At the bottom of the image, include a large, bold, high-contrast text caption that says: "Do you know what time this place closes?"</a:t>
            </a:r>
          </a:p>
          <a:p>
            <a:pPr marL="228600" indent="-228600">
              <a:buAutoNum type="arabicPlain" startAt="10"/>
            </a:pPr>
            <a:r>
              <a:rPr lang="en-US" sz="800" dirty="0"/>
              <a:t>Woman	Using the uploaded image of the woman: She is gesturing toward a cup of coffee on the counter. At the bottom of the image, include a large, bold, high-contrast text caption that says: "Have you tried the coffee here before?“</a:t>
            </a:r>
          </a:p>
          <a:p>
            <a:r>
              <a:rPr lang="en-US" sz="800" dirty="0"/>
              <a:t>11	Man	Using the uploaded image of the man: He extends a hand for a handshake (or places a hand on his chest) with a warm smile. At the bottom of the image, include a large, bold, high-contrast text caption that says: "By the way, my name is [Name]. Nice to meet you."</a:t>
            </a:r>
          </a:p>
          <a:p>
            <a:r>
              <a:rPr lang="en-US" sz="800" dirty="0"/>
              <a:t>12	Woman	Using the uploaded image of the woman: She gestures toward the street outside the coffee shop window, looking friendly. At the bottom of the image, include a large, bold, high-contrast text caption that says: "I’m new to this neighborhood."</a:t>
            </a:r>
          </a:p>
          <a:p>
            <a:r>
              <a:rPr lang="en-US" sz="800" dirty="0"/>
              <a:t>13	Man	Using the uploaded image of the man: He has an expressive, surprised face with raised eyebrows and a friendly grin. At the bottom of the image, include a large, bold, high-contrast text caption that says: "Oh, really? That’s interesting!“ and below that another caption that says: "I see. Tell me more about that."</a:t>
            </a:r>
          </a:p>
          <a:p>
            <a:r>
              <a:rPr lang="en-US" sz="800" dirty="0"/>
              <a:t>14	Woman	Using the uploaded image of the woman: She is checking her watch and gesturing toward the exit, looking apologetic but polite. At the bottom of the image, include a large, bold, high-contrast text caption that says: "Well, I should get going. It was nice talking to you!"</a:t>
            </a:r>
          </a:p>
          <a:p>
            <a:r>
              <a:rPr lang="en-US" sz="800" dirty="0"/>
              <a:t>15	Man	Using the uploaded image of the man: He gives a polite, dismissive hand gesture and a warm smile. At the bottom of the image, include a large, bold, high-contrast text caption that says: "I’ll let you get back to your day. Take care!"</a:t>
            </a:r>
          </a:p>
          <a:p>
            <a:r>
              <a:rPr lang="en-US" sz="800" dirty="0"/>
              <a:t>16	Woman	Using the uploaded image of the woman: She is walking toward the door, turning back to give a final friendly wave. At the bottom of the image, include a large, bold, high-contrast text caption that says: "Have a good one!"</a:t>
            </a:r>
          </a:p>
          <a:p>
            <a:r>
              <a:rPr lang="en-US" sz="800" dirty="0"/>
              <a:t>17	Man	Using the uploaded image of the man: He is waving back with a relaxed, happy expression. At the bottom of the image, include a large, bold, high-contrast text caption that says: "Take it easy!"</a:t>
            </a:r>
          </a:p>
        </p:txBody>
      </p:sp>
    </p:spTree>
    <p:extLst>
      <p:ext uri="{BB962C8B-B14F-4D97-AF65-F5344CB8AC3E}">
        <p14:creationId xmlns:p14="http://schemas.microsoft.com/office/powerpoint/2010/main" val="1733893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39404-9307-0A1A-D7CC-FF69C55D288F}"/>
              </a:ext>
            </a:extLst>
          </p:cNvPr>
          <p:cNvSpPr txBox="1"/>
          <p:nvPr/>
        </p:nvSpPr>
        <p:spPr>
          <a:xfrm>
            <a:off x="2829697" y="2187146"/>
            <a:ext cx="467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Cheatsheet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55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DF095-3B49-6B04-3D7A-39946D49006D}"/>
              </a:ext>
            </a:extLst>
          </p:cNvPr>
          <p:cNvSpPr txBox="1"/>
          <p:nvPr/>
        </p:nvSpPr>
        <p:spPr>
          <a:xfrm>
            <a:off x="210065" y="476421"/>
            <a:ext cx="577060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I am teaching my ESL students English. I have a script of casual conversation of a teacher inviting a student to come to her house for a short visit</a:t>
            </a:r>
          </a:p>
          <a:p>
            <a:r>
              <a:rPr lang="en-US" sz="1200" dirty="0">
                <a:solidFill>
                  <a:srgbClr val="1F1F1F"/>
                </a:solidFill>
                <a:latin typeface="Google Sans Flex"/>
              </a:rPr>
              <a:t>“</a:t>
            </a:r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Hello! It’s so nice to see you. Please, come in.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Hi! Thank you for having me over.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You’re welcome. Please, have a seat and make yourself comfortable.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Would you like some hot tea or some water?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Tea sounds wonderful, thank you.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Here you go. Also, please try some snacks. I made these myself.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Thank you, these look delicious!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The weather is very beautiful today, isn't it?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Yes, it’s much nicer than yesterday. I love the sun.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Me too. I'm glad it’s not raining today.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What do you like to do for fun in your free time?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I like to go for hikes and read books. How about you?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I really enjoy gardening and cooking for my family.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That's lovely! I'd love to see your garden sometime.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I really enjoyed our talk today.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I did too. Thank you for the tea!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You are very welcome. I hope to see you again soon!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Google Sans Flex"/>
              </a:rPr>
              <a:t>Have a great day! I will visit you next week. See you soon.“</a:t>
            </a:r>
          </a:p>
          <a:p>
            <a:endParaRPr lang="en-US" sz="1200" dirty="0">
              <a:solidFill>
                <a:srgbClr val="1F1F1F"/>
              </a:solidFill>
              <a:latin typeface="Google Sans Flex"/>
            </a:endParaRPr>
          </a:p>
          <a:p>
            <a:r>
              <a:rPr lang="en-US" sz="1200" dirty="0">
                <a:solidFill>
                  <a:srgbClr val="1F1F1F"/>
                </a:solidFill>
                <a:latin typeface="Google Sans Flex"/>
              </a:rPr>
              <a:t>Based on that conversation script, can you help me create a text note card of 9 categories of words in English and Vietnamese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what, how, when, where, why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Would you like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Nice, good, wonderful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Like, love, enjoy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Need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Hope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Meet, see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Weather, it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1F1F1F"/>
                </a:solidFill>
                <a:latin typeface="Google Sans Flex"/>
              </a:rPr>
              <a:t>Cold, hot, cloudy, rainy, sunny, windy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887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AE5F-2A0C-736F-3008-E34F9899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0C46A8-F1B2-CAC6-5CB3-A20478E27CCB}"/>
              </a:ext>
            </a:extLst>
          </p:cNvPr>
          <p:cNvSpPr txBox="1"/>
          <p:nvPr/>
        </p:nvSpPr>
        <p:spPr>
          <a:xfrm>
            <a:off x="1426787" y="1607544"/>
            <a:ext cx="574263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Lesson1 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Vocabulary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CD79E-0BC7-B9B6-D84C-39B047310007}"/>
              </a:ext>
            </a:extLst>
          </p:cNvPr>
          <p:cNvSpPr txBox="1"/>
          <p:nvPr/>
        </p:nvSpPr>
        <p:spPr>
          <a:xfrm>
            <a:off x="1544594" y="321913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vựng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801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16D38B-7199-AB07-5F5E-797E09B1B903}"/>
              </a:ext>
            </a:extLst>
          </p:cNvPr>
          <p:cNvSpPr txBox="1"/>
          <p:nvPr/>
        </p:nvSpPr>
        <p:spPr>
          <a:xfrm>
            <a:off x="135924" y="262705"/>
            <a:ext cx="4572000" cy="6340197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1400" b="1" u="sng" dirty="0"/>
              <a:t>CÁC CÂU HỎI ĐƠN GIẢN </a:t>
            </a:r>
            <a:r>
              <a:rPr lang="vi-VN" sz="1100" u="sng" dirty="0"/>
              <a:t>(SIMPLE QUESTIONS)</a:t>
            </a:r>
            <a:endParaRPr lang="en-US" sz="1100" u="sng" dirty="0"/>
          </a:p>
          <a:p>
            <a:pPr>
              <a:buNone/>
            </a:pPr>
            <a:endParaRPr lang="vi-VN" sz="1400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What:</a:t>
            </a:r>
            <a:r>
              <a:rPr lang="vi-VN" sz="1400" dirty="0"/>
              <a:t> What is this? (Cái này là </a:t>
            </a:r>
            <a:r>
              <a:rPr lang="vi-VN" sz="1400" b="1" dirty="0"/>
              <a:t>gì</a:t>
            </a:r>
            <a:r>
              <a:rPr lang="vi-VN" sz="1400" dirty="0"/>
              <a:t>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How:</a:t>
            </a:r>
            <a:r>
              <a:rPr lang="vi-VN" sz="1400" dirty="0"/>
              <a:t> How are you? (Bạn thế </a:t>
            </a:r>
            <a:r>
              <a:rPr lang="vi-VN" sz="1400" b="1" dirty="0"/>
              <a:t>nào</a:t>
            </a:r>
            <a:r>
              <a:rPr lang="vi-VN" sz="1400" dirty="0"/>
              <a:t>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When:</a:t>
            </a:r>
            <a:r>
              <a:rPr lang="vi-VN" sz="1400" dirty="0"/>
              <a:t> When do we eat? (</a:t>
            </a:r>
            <a:r>
              <a:rPr lang="vi-VN" sz="1400" b="1" dirty="0"/>
              <a:t>Khi nào</a:t>
            </a:r>
            <a:r>
              <a:rPr lang="vi-VN" sz="1400" dirty="0"/>
              <a:t> chúng ta ăn?)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Where:</a:t>
            </a:r>
            <a:r>
              <a:rPr lang="vi-VN" sz="1400" dirty="0"/>
              <a:t> Where is the park? (Công viên ở </a:t>
            </a:r>
            <a:r>
              <a:rPr lang="vi-VN" sz="1400" b="1" dirty="0"/>
              <a:t>đâu</a:t>
            </a:r>
            <a:r>
              <a:rPr lang="vi-VN" sz="1400" dirty="0"/>
              <a:t>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Why:</a:t>
            </a:r>
            <a:r>
              <a:rPr lang="vi-VN" sz="1400" dirty="0"/>
              <a:t> Why are you sad? (Tại </a:t>
            </a:r>
            <a:r>
              <a:rPr lang="vi-VN" sz="1400" b="1" dirty="0"/>
              <a:t>sao</a:t>
            </a:r>
            <a:r>
              <a:rPr lang="vi-VN" sz="1400" dirty="0"/>
              <a:t> bạn buồn?)</a:t>
            </a:r>
          </a:p>
          <a:p>
            <a:pPr>
              <a:buNone/>
            </a:pPr>
            <a:br>
              <a:rPr lang="vi-VN" sz="1400" dirty="0"/>
            </a:br>
            <a:endParaRPr lang="vi-VN" sz="1400" dirty="0"/>
          </a:p>
          <a:p>
            <a:pPr>
              <a:buNone/>
            </a:pPr>
            <a:r>
              <a:rPr lang="vi-VN" sz="1400" b="1" u="sng" dirty="0"/>
              <a:t>LỊCH SỰ &amp; KHEN NGỢI </a:t>
            </a:r>
            <a:r>
              <a:rPr lang="vi-VN" sz="1100" u="sng" dirty="0"/>
              <a:t>(POLITENESS &amp; COMPLIMENTS)</a:t>
            </a:r>
            <a:endParaRPr lang="en-US" sz="1100" u="sng" dirty="0"/>
          </a:p>
          <a:p>
            <a:pPr>
              <a:buNone/>
            </a:pPr>
            <a:endParaRPr lang="vi-VN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Would you like:</a:t>
            </a:r>
            <a:r>
              <a:rPr lang="vi-VN" sz="1400" dirty="0"/>
              <a:t> Would you like water? (Bạn </a:t>
            </a:r>
            <a:r>
              <a:rPr lang="vi-VN" sz="1400" b="1" dirty="0"/>
              <a:t>có muốn</a:t>
            </a:r>
            <a:r>
              <a:rPr lang="vi-VN" sz="1400" dirty="0"/>
              <a:t> nước </a:t>
            </a:r>
            <a:r>
              <a:rPr lang="vi-VN" sz="1400" b="1" dirty="0"/>
              <a:t>không</a:t>
            </a:r>
            <a:r>
              <a:rPr lang="vi-VN" sz="1400" dirty="0"/>
              <a:t>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Nice:</a:t>
            </a:r>
            <a:r>
              <a:rPr lang="vi-VN" sz="1400" dirty="0"/>
              <a:t> You have a nice home. (Bạn có ngôi nhà rất </a:t>
            </a:r>
            <a:r>
              <a:rPr lang="vi-VN" sz="1400" b="1" dirty="0"/>
              <a:t>đẹp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Good:</a:t>
            </a:r>
            <a:r>
              <a:rPr lang="vi-VN" sz="1400" dirty="0"/>
              <a:t> This food is good. (Thức ăn này </a:t>
            </a:r>
            <a:r>
              <a:rPr lang="vi-VN" sz="1400" b="1" dirty="0"/>
              <a:t>ngon/tốt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Wonderful:</a:t>
            </a:r>
            <a:r>
              <a:rPr lang="vi-VN" sz="1400" dirty="0"/>
              <a:t> The sun is wonderful. (Ánh nắng </a:t>
            </a:r>
            <a:r>
              <a:rPr lang="vi-VN" sz="1400" b="1" dirty="0"/>
              <a:t>tuyệt vời</a:t>
            </a:r>
            <a:r>
              <a:rPr lang="vi-VN" sz="1400" dirty="0"/>
              <a:t>.)</a:t>
            </a:r>
          </a:p>
          <a:p>
            <a:pPr>
              <a:buNone/>
            </a:pPr>
            <a:br>
              <a:rPr lang="vi-VN" sz="1400" dirty="0"/>
            </a:br>
            <a:endParaRPr lang="vi-VN" sz="1400" dirty="0"/>
          </a:p>
          <a:p>
            <a:pPr>
              <a:buNone/>
            </a:pPr>
            <a:r>
              <a:rPr lang="vi-VN" sz="1400" b="1" u="sng" dirty="0"/>
              <a:t>CẢM XÚC &amp; NHU CẦU </a:t>
            </a:r>
            <a:r>
              <a:rPr lang="vi-VN" sz="1100" u="sng" dirty="0"/>
              <a:t>(EMOTIONS &amp; NEEDS)</a:t>
            </a:r>
            <a:endParaRPr lang="en-US" sz="1100" u="sng" dirty="0"/>
          </a:p>
          <a:p>
            <a:pPr>
              <a:buNone/>
            </a:pPr>
            <a:endParaRPr lang="vi-VN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Like:</a:t>
            </a:r>
            <a:r>
              <a:rPr lang="vi-VN" sz="1400" dirty="0"/>
              <a:t> I like this chair. (Tôi </a:t>
            </a:r>
            <a:r>
              <a:rPr lang="vi-VN" sz="1400" b="1" dirty="0"/>
              <a:t>thích</a:t>
            </a:r>
            <a:r>
              <a:rPr lang="vi-VN" sz="1400" dirty="0"/>
              <a:t> cái ghế này.)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Love:</a:t>
            </a:r>
            <a:r>
              <a:rPr lang="vi-VN" sz="1400" dirty="0"/>
              <a:t> I love my family. (Tôi </a:t>
            </a:r>
            <a:r>
              <a:rPr lang="vi-VN" sz="1400" b="1" dirty="0"/>
              <a:t>yêu</a:t>
            </a:r>
            <a:r>
              <a:rPr lang="vi-VN" sz="1400" dirty="0"/>
              <a:t> gia đình mình.)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Enjoy:</a:t>
            </a:r>
            <a:r>
              <a:rPr lang="vi-VN" sz="1400" dirty="0"/>
              <a:t> I enjoy the park. (Tôi </a:t>
            </a:r>
            <a:r>
              <a:rPr lang="vi-VN" sz="1400" b="1" dirty="0"/>
              <a:t>tận hưởng</a:t>
            </a:r>
            <a:r>
              <a:rPr lang="vi-VN" sz="1400" dirty="0"/>
              <a:t> công viên.)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Need:</a:t>
            </a:r>
            <a:r>
              <a:rPr lang="vi-VN" sz="1400" dirty="0"/>
              <a:t> I need a spoon. (Tôi </a:t>
            </a:r>
            <a:r>
              <a:rPr lang="vi-VN" sz="1400" b="1" dirty="0"/>
              <a:t>cần</a:t>
            </a:r>
            <a:r>
              <a:rPr lang="vi-VN" sz="1400" dirty="0"/>
              <a:t> một cái thìa.)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Hope:</a:t>
            </a:r>
            <a:r>
              <a:rPr lang="vi-VN" sz="1400" dirty="0"/>
              <a:t> I hope you are happy. (Tôi </a:t>
            </a:r>
            <a:r>
              <a:rPr lang="vi-VN" sz="1400" b="1" dirty="0"/>
              <a:t>hy vọng</a:t>
            </a:r>
            <a:r>
              <a:rPr lang="vi-VN" sz="1400" dirty="0"/>
              <a:t> bạn hạnh phúc.)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4F75F-2238-526C-1231-34C98637B608}"/>
              </a:ext>
            </a:extLst>
          </p:cNvPr>
          <p:cNvSpPr txBox="1"/>
          <p:nvPr/>
        </p:nvSpPr>
        <p:spPr>
          <a:xfrm>
            <a:off x="4757349" y="262705"/>
            <a:ext cx="4300152" cy="3970318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endParaRPr lang="vi-VN" sz="1400" dirty="0"/>
          </a:p>
          <a:p>
            <a:pPr>
              <a:buNone/>
            </a:pPr>
            <a:r>
              <a:rPr lang="vi-VN" sz="1400" b="1" u="sng" dirty="0"/>
              <a:t>GIAO TIẾP &amp; ĐỊA ĐIỂM </a:t>
            </a:r>
            <a:r>
              <a:rPr lang="vi-VN" sz="1100" u="sng" dirty="0"/>
              <a:t>(SOCIAL &amp; PLACES)</a:t>
            </a:r>
            <a:endParaRPr lang="en-US" sz="1100" u="sng" dirty="0"/>
          </a:p>
          <a:p>
            <a:pPr>
              <a:buNone/>
            </a:pPr>
            <a:endParaRPr lang="vi-VN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Meet:</a:t>
            </a:r>
            <a:r>
              <a:rPr lang="vi-VN" sz="1400" dirty="0"/>
              <a:t> Nice to meet you. (Rất vui được </a:t>
            </a:r>
            <a:r>
              <a:rPr lang="vi-VN" sz="1400" b="1" dirty="0"/>
              <a:t>gặp</a:t>
            </a:r>
            <a:r>
              <a:rPr lang="vi-VN" sz="1400" dirty="0"/>
              <a:t> bạn.)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See:</a:t>
            </a:r>
            <a:r>
              <a:rPr lang="vi-VN" sz="1400" dirty="0"/>
              <a:t> I see the bus. (Tôi </a:t>
            </a:r>
            <a:r>
              <a:rPr lang="vi-VN" sz="1400" b="1" dirty="0"/>
              <a:t>thấy</a:t>
            </a:r>
            <a:r>
              <a:rPr lang="vi-VN" sz="1400" dirty="0"/>
              <a:t> xe buýt.)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Weather:</a:t>
            </a:r>
            <a:r>
              <a:rPr lang="vi-VN" sz="1400" dirty="0"/>
              <a:t> The weather is hot. (</a:t>
            </a:r>
            <a:r>
              <a:rPr lang="vi-VN" sz="1400" b="1" dirty="0"/>
              <a:t>Thời tiết</a:t>
            </a:r>
            <a:r>
              <a:rPr lang="vi-VN" sz="1400" dirty="0"/>
              <a:t> nóng.)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It:</a:t>
            </a:r>
            <a:r>
              <a:rPr lang="vi-VN" sz="1400" dirty="0"/>
              <a:t> It is a big bed. (</a:t>
            </a:r>
            <a:r>
              <a:rPr lang="vi-VN" sz="1400" b="1" dirty="0"/>
              <a:t>Nó</a:t>
            </a:r>
            <a:r>
              <a:rPr lang="vi-VN" sz="1400" dirty="0"/>
              <a:t> là một cái giường lớn.)</a:t>
            </a:r>
          </a:p>
          <a:p>
            <a:pPr>
              <a:buNone/>
            </a:pPr>
            <a:br>
              <a:rPr lang="vi-VN" sz="1400" dirty="0"/>
            </a:br>
            <a:endParaRPr lang="vi-VN" sz="1400" dirty="0"/>
          </a:p>
          <a:p>
            <a:pPr>
              <a:buNone/>
            </a:pPr>
            <a:r>
              <a:rPr lang="vi-VN" sz="1400" b="1" u="sng" dirty="0"/>
              <a:t>MÔ TẢ THỜI TIẾT </a:t>
            </a:r>
            <a:r>
              <a:rPr lang="vi-VN" sz="1100" u="sng" dirty="0"/>
              <a:t>(WEATHER)</a:t>
            </a:r>
            <a:endParaRPr lang="en-US" sz="1100" u="sng" dirty="0"/>
          </a:p>
          <a:p>
            <a:pPr>
              <a:buNone/>
            </a:pPr>
            <a:endParaRPr lang="vi-VN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Cold:</a:t>
            </a:r>
            <a:r>
              <a:rPr lang="vi-VN" sz="1400" dirty="0"/>
              <a:t> I am cold. (Tôi </a:t>
            </a:r>
            <a:r>
              <a:rPr lang="vi-VN" sz="1400" b="1" dirty="0"/>
              <a:t>lạnh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Hot:</a:t>
            </a:r>
            <a:r>
              <a:rPr lang="vi-VN" sz="1400" dirty="0"/>
              <a:t> It is hot today. (Hôm nay trời </a:t>
            </a:r>
            <a:r>
              <a:rPr lang="vi-VN" sz="1400" b="1" dirty="0"/>
              <a:t>nóng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Cloudy:</a:t>
            </a:r>
            <a:r>
              <a:rPr lang="vi-VN" sz="1400" dirty="0"/>
              <a:t> It is cloudy now. (Bây giờ trời </a:t>
            </a:r>
            <a:r>
              <a:rPr lang="vi-VN" sz="1400" b="1" dirty="0"/>
              <a:t>nhiều mây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Rainy:</a:t>
            </a:r>
            <a:r>
              <a:rPr lang="vi-VN" sz="1400" dirty="0"/>
              <a:t> It is a rainy day. (Đó là một ngày </a:t>
            </a:r>
            <a:r>
              <a:rPr lang="vi-VN" sz="1400" b="1" dirty="0"/>
              <a:t>mưa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Sunny:</a:t>
            </a:r>
            <a:r>
              <a:rPr lang="vi-VN" sz="1400" dirty="0"/>
              <a:t> I like sunny days. (Tôi thích những ngày có </a:t>
            </a:r>
            <a:r>
              <a:rPr lang="vi-VN" sz="1400" b="1" dirty="0"/>
              <a:t>nắng</a:t>
            </a:r>
            <a:r>
              <a:rPr lang="vi-VN" sz="1400" dirty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/>
              <a:t>Windy:</a:t>
            </a:r>
            <a:r>
              <a:rPr lang="vi-VN" sz="1400" dirty="0"/>
              <a:t> It is windy outside. (Ngoài trời nhiều </a:t>
            </a:r>
            <a:r>
              <a:rPr lang="vi-VN" sz="1400" b="1" dirty="0"/>
              <a:t>gió</a:t>
            </a:r>
            <a:r>
              <a:rPr lang="vi-VN" sz="1400" dirty="0"/>
              <a:t>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5F6BC-670E-5047-E998-C3855A2B1EDD}"/>
              </a:ext>
            </a:extLst>
          </p:cNvPr>
          <p:cNvSpPr txBox="1"/>
          <p:nvPr/>
        </p:nvSpPr>
        <p:spPr>
          <a:xfrm>
            <a:off x="4805434" y="4366921"/>
            <a:ext cx="420398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vi-VN" sz="1000" b="1" dirty="0">
                <a:effectLst/>
              </a:rPr>
              <a:t>Ô TỪ VỰNG (WORD BANK)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1. Questions (Câu hỏi)</a:t>
            </a:r>
            <a:r>
              <a:rPr lang="vi-VN" sz="1000" dirty="0">
                <a:effectLst/>
              </a:rPr>
              <a:t> What (Cái gì) . . . . How (Thế nào) . . . . When (Khi nào) . . . . Where (Ở đâu) . . . . Why (Tại sao)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2. Politeness (Lịch sự)</a:t>
            </a:r>
            <a:r>
              <a:rPr lang="vi-VN" sz="1000" dirty="0">
                <a:effectLst/>
              </a:rPr>
              <a:t> Would you like (Bạn có muốn... không)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3. Compliments (Lời khen)</a:t>
            </a:r>
            <a:r>
              <a:rPr lang="vi-VN" sz="1000" dirty="0">
                <a:effectLst/>
              </a:rPr>
              <a:t> Nice (Đẹp / Tử tế) . . . . Good (Tốt / Giỏi) . . . . Wonderful (Tuyệt vời)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4. Emotions &amp; Desires (Cảm xúc và mong muốn)</a:t>
            </a:r>
            <a:r>
              <a:rPr lang="vi-VN" sz="1000" dirty="0">
                <a:effectLst/>
              </a:rPr>
              <a:t> Like (Thích) . . . . Love (Yêu) . . . . Enjoy (Tận hưởng)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5. Necessity (Sự cần thiết)</a:t>
            </a:r>
            <a:r>
              <a:rPr lang="vi-VN" sz="1000" dirty="0">
                <a:effectLst/>
              </a:rPr>
              <a:t> Need (Cần)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6. Wishes (Mong ước)</a:t>
            </a:r>
            <a:r>
              <a:rPr lang="vi-VN" sz="1000" dirty="0">
                <a:effectLst/>
              </a:rPr>
              <a:t> Hope (Hy vọng)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7. Social (Giao tiếp)</a:t>
            </a:r>
            <a:r>
              <a:rPr lang="vi-VN" sz="1000" dirty="0">
                <a:effectLst/>
              </a:rPr>
              <a:t> Meet (Gặp) . . . . See (Thấy / Nhìn)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8. General (Chung)</a:t>
            </a:r>
            <a:r>
              <a:rPr lang="vi-VN" sz="1000" dirty="0">
                <a:effectLst/>
              </a:rPr>
              <a:t> Weather (Thời tiết) . . . . It (Nó)</a:t>
            </a:r>
          </a:p>
          <a:p>
            <a:pPr rtl="0">
              <a:buNone/>
            </a:pPr>
            <a:r>
              <a:rPr lang="vi-VN" sz="1000" b="1" dirty="0">
                <a:effectLst/>
              </a:rPr>
              <a:t>9. Description (Mô tả thời tiết)</a:t>
            </a:r>
            <a:r>
              <a:rPr lang="vi-VN" sz="1000" dirty="0">
                <a:effectLst/>
              </a:rPr>
              <a:t> Cold (Lạnh) . . . . Hot (Nóng) . . . . Cloudy (Nhiều mây) . . . . Rainy (Có mưa) . . . . Sunny (Có nắng) . . . . Windy (Có gió)</a:t>
            </a:r>
          </a:p>
        </p:txBody>
      </p:sp>
    </p:spTree>
    <p:extLst>
      <p:ext uri="{BB962C8B-B14F-4D97-AF65-F5344CB8AC3E}">
        <p14:creationId xmlns:p14="http://schemas.microsoft.com/office/powerpoint/2010/main" val="233334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CC6F25-42C1-894E-2529-0BADBF67BA8C}"/>
              </a:ext>
            </a:extLst>
          </p:cNvPr>
          <p:cNvSpPr txBox="1"/>
          <p:nvPr/>
        </p:nvSpPr>
        <p:spPr>
          <a:xfrm>
            <a:off x="500449" y="46201"/>
            <a:ext cx="7902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vựng</a:t>
            </a:r>
            <a:r>
              <a:rPr lang="en-US" sz="2000" dirty="0"/>
              <a:t>:  (Vocabulary Practice)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53F908-9DBC-B155-B48B-3B9721D00A24}"/>
              </a:ext>
            </a:extLst>
          </p:cNvPr>
          <p:cNvSpPr txBox="1"/>
          <p:nvPr/>
        </p:nvSpPr>
        <p:spPr>
          <a:xfrm>
            <a:off x="421676" y="493260"/>
            <a:ext cx="5518106" cy="4832092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 lIns="182880">
            <a:spAutoFit/>
          </a:bodyPr>
          <a:lstStyle/>
          <a:p>
            <a:pPr>
              <a:buNone/>
            </a:pPr>
            <a:r>
              <a:rPr lang="vi-VN" sz="1400" b="1" dirty="0"/>
              <a:t>PHẦN 1: CÂU HỎI VÀ GIAO TIẾP (QUESTIONS &amp; SOCIAL)</a:t>
            </a:r>
            <a:endParaRPr lang="vi-VN" sz="1400" dirty="0"/>
          </a:p>
          <a:p>
            <a:pPr>
              <a:buFont typeface="+mj-lt"/>
              <a:buAutoNum type="arabicPeriod"/>
            </a:pPr>
            <a:r>
              <a:rPr lang="vi-VN" sz="1400" dirty="0"/>
              <a:t>__________ is the park? (</a:t>
            </a:r>
            <a:r>
              <a:rPr lang="vi-VN" sz="1400" b="1" dirty="0"/>
              <a:t>Ở đâu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__________ are you today? (</a:t>
            </a:r>
            <a:r>
              <a:rPr lang="vi-VN" sz="1400" b="1" dirty="0"/>
              <a:t>Thế nào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__________ is this? (</a:t>
            </a:r>
            <a:r>
              <a:rPr lang="vi-VN" sz="1400" b="1" dirty="0"/>
              <a:t>Cái gì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__________ are you sad? (</a:t>
            </a:r>
            <a:r>
              <a:rPr lang="vi-VN" sz="1400" b="1" dirty="0"/>
              <a:t>Tại sao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Nice to __________ you. (</a:t>
            </a:r>
            <a:r>
              <a:rPr lang="vi-VN" sz="1400" b="1" dirty="0"/>
              <a:t>Gặp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I __________ the bus. (</a:t>
            </a:r>
            <a:r>
              <a:rPr lang="vi-VN" sz="1400" b="1" dirty="0"/>
              <a:t>Thấy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__________ some water? (</a:t>
            </a:r>
            <a:r>
              <a:rPr lang="vi-VN" sz="1400" b="1" dirty="0"/>
              <a:t>Bạn có muốn... không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/>
            </a:pPr>
            <a:r>
              <a:rPr lang="vi-VN" sz="1400" dirty="0"/>
              <a:t>You have a __________ home. (</a:t>
            </a:r>
            <a:r>
              <a:rPr lang="vi-VN" sz="1400" b="1" dirty="0"/>
              <a:t>Đẹp/Tử tế</a:t>
            </a:r>
            <a:r>
              <a:rPr lang="vi-VN" sz="1400" dirty="0"/>
              <a:t>)</a:t>
            </a:r>
            <a:br>
              <a:rPr lang="vi-VN" sz="1400" dirty="0"/>
            </a:br>
            <a:endParaRPr lang="vi-VN" sz="1400" dirty="0"/>
          </a:p>
          <a:p>
            <a:pPr>
              <a:buNone/>
            </a:pPr>
            <a:r>
              <a:rPr lang="vi-VN" sz="1400" b="1" dirty="0"/>
              <a:t>PHẦN 2: ĐỒ DÙNG VÀ NHU CẦU (ITEMS &amp; NEEDS)</a:t>
            </a:r>
            <a:endParaRPr lang="vi-VN" sz="1400" dirty="0"/>
          </a:p>
          <a:p>
            <a:pPr>
              <a:buFont typeface="+mj-lt"/>
              <a:buAutoNum type="arabicPeriod" startAt="9"/>
            </a:pPr>
            <a:r>
              <a:rPr lang="vi-VN" sz="1400" dirty="0"/>
              <a:t>I __________ a spoon. (</a:t>
            </a:r>
            <a:r>
              <a:rPr lang="vi-VN" sz="1400" b="1" dirty="0"/>
              <a:t>Cần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9"/>
            </a:pPr>
            <a:r>
              <a:rPr lang="vi-VN" sz="1400" dirty="0"/>
              <a:t>The food is __________ . (</a:t>
            </a:r>
            <a:r>
              <a:rPr lang="vi-VN" sz="1400" b="1" dirty="0"/>
              <a:t>Ngon/Tốt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9"/>
            </a:pPr>
            <a:r>
              <a:rPr lang="vi-VN" sz="1400" dirty="0"/>
              <a:t>It is a big __________ . (</a:t>
            </a:r>
            <a:r>
              <a:rPr lang="vi-VN" sz="1400" b="1" dirty="0"/>
              <a:t>Giường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9"/>
            </a:pPr>
            <a:r>
              <a:rPr lang="vi-VN" sz="1400" dirty="0"/>
              <a:t>I like this __________ . (</a:t>
            </a:r>
            <a:r>
              <a:rPr lang="vi-VN" sz="1400" b="1" dirty="0"/>
              <a:t>Ghế</a:t>
            </a:r>
            <a:r>
              <a:rPr lang="vi-VN" sz="1400" dirty="0"/>
              <a:t>)</a:t>
            </a:r>
          </a:p>
          <a:p>
            <a:pPr>
              <a:buNone/>
            </a:pPr>
            <a:endParaRPr lang="vi-VN" sz="1400" dirty="0"/>
          </a:p>
          <a:p>
            <a:pPr>
              <a:buNone/>
            </a:pPr>
            <a:r>
              <a:rPr lang="vi-VN" sz="1400" b="1" dirty="0"/>
              <a:t>PHẦN 3: THỜI TIẾT (WEATHER)</a:t>
            </a:r>
            <a:endParaRPr lang="vi-VN" sz="1400" dirty="0"/>
          </a:p>
          <a:p>
            <a:pPr>
              <a:buFont typeface="+mj-lt"/>
              <a:buAutoNum type="arabicPeriod" startAt="13"/>
            </a:pPr>
            <a:r>
              <a:rPr lang="vi-VN" sz="1400" dirty="0"/>
              <a:t>It is __________ today. (</a:t>
            </a:r>
            <a:r>
              <a:rPr lang="vi-VN" sz="1400" b="1" dirty="0"/>
              <a:t>Nóng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13"/>
            </a:pPr>
            <a:r>
              <a:rPr lang="vi-VN" sz="1400" dirty="0"/>
              <a:t>I am __________ . (</a:t>
            </a:r>
            <a:r>
              <a:rPr lang="vi-VN" sz="1400" b="1" dirty="0"/>
              <a:t>Lạnh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13"/>
            </a:pPr>
            <a:r>
              <a:rPr lang="vi-VN" sz="1400" dirty="0"/>
              <a:t>I like __________ days. (</a:t>
            </a:r>
            <a:r>
              <a:rPr lang="vi-VN" sz="1400" b="1" dirty="0"/>
              <a:t>Nắng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13"/>
            </a:pPr>
            <a:r>
              <a:rPr lang="vi-VN" sz="1400" dirty="0"/>
              <a:t>It is a __________ day. (</a:t>
            </a:r>
            <a:r>
              <a:rPr lang="vi-VN" sz="1400" b="1" dirty="0"/>
              <a:t>Mưa</a:t>
            </a:r>
            <a:r>
              <a:rPr lang="vi-VN" sz="1400" dirty="0"/>
              <a:t>)</a:t>
            </a:r>
          </a:p>
          <a:p>
            <a:pPr>
              <a:buFont typeface="+mj-lt"/>
              <a:buAutoNum type="arabicPeriod" startAt="13"/>
            </a:pPr>
            <a:r>
              <a:rPr lang="vi-VN" sz="1400" dirty="0"/>
              <a:t>It is __________ outside. (</a:t>
            </a:r>
            <a:r>
              <a:rPr lang="vi-VN" sz="1400" b="1" dirty="0"/>
              <a:t>Gió</a:t>
            </a:r>
            <a:r>
              <a:rPr lang="vi-VN" sz="1400" dirty="0"/>
              <a:t>)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2898124F-61F5-E867-441C-3DCAFD58122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53616" y="658837"/>
            <a:ext cx="3133982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Where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Ở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đâu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Thế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nào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 Như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thế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nào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What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Cái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gì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Tại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sao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Meet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Gặp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Gặp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gỡ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See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Thấy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Nhìn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thấy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Would you like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Bạn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có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muốn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...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không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Nice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Đẹp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Tử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tế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Tốt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Cần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Good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Tốt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/ Ngon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đồ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ăn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Cái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giường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Chair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Cái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ghế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Hot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Nóng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Cold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Lạnh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Sunny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Có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nắng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Rainy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Có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mưa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Windy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Có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gió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17739F-E3DD-2F2E-93FF-3F11B701A85D}"/>
              </a:ext>
            </a:extLst>
          </p:cNvPr>
          <p:cNvSpPr txBox="1"/>
          <p:nvPr/>
        </p:nvSpPr>
        <p:spPr>
          <a:xfrm>
            <a:off x="7216346" y="258727"/>
            <a:ext cx="19276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00" u="sng" dirty="0"/>
              <a:t>đáp án</a:t>
            </a:r>
            <a:r>
              <a:rPr lang="en-US" sz="1400" u="sng" dirty="0"/>
              <a:t> (answer key)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04450-823C-6ED2-38B9-D15D037EDB4E}"/>
              </a:ext>
            </a:extLst>
          </p:cNvPr>
          <p:cNvSpPr txBox="1"/>
          <p:nvPr/>
        </p:nvSpPr>
        <p:spPr>
          <a:xfrm>
            <a:off x="229413" y="5367818"/>
            <a:ext cx="8685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vi-VN" sz="900" b="1" dirty="0">
                <a:effectLst/>
              </a:rPr>
              <a:t>Ô TỪ VỰNG (WORD BANK)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1. Questions (Câu hỏi)</a:t>
            </a:r>
            <a:r>
              <a:rPr lang="vi-VN" sz="900" dirty="0">
                <a:effectLst/>
              </a:rPr>
              <a:t> What (Cái gì) . . . . How (Thế nào) . . . . When (Khi nào) . . . . Where (Ở đâu) . . . . Why (Tại sao)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2. Politeness (Lịch sự)</a:t>
            </a:r>
            <a:r>
              <a:rPr lang="vi-VN" sz="900" dirty="0">
                <a:effectLst/>
              </a:rPr>
              <a:t> Would you like (Bạn có muốn... không)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3. Compliments (Lời khen)</a:t>
            </a:r>
            <a:r>
              <a:rPr lang="vi-VN" sz="900" dirty="0">
                <a:effectLst/>
              </a:rPr>
              <a:t> Nice (Đẹp / Tử tế) . . . . Good (Tốt / Giỏi) . . . . Wonderful (Tuyệt vời)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4. Emotions &amp; Desires (Cảm xúc và mong muốn)</a:t>
            </a:r>
            <a:r>
              <a:rPr lang="vi-VN" sz="900" dirty="0">
                <a:effectLst/>
              </a:rPr>
              <a:t> Like (Thích) . . . . Love (Yêu) . . . . Enjoy (Tận hưởng)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5. Necessity (Sự cần thiết)</a:t>
            </a:r>
            <a:r>
              <a:rPr lang="vi-VN" sz="900" dirty="0">
                <a:effectLst/>
              </a:rPr>
              <a:t> Need (Cần)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6. Wishes (Mong ước)</a:t>
            </a:r>
            <a:r>
              <a:rPr lang="vi-VN" sz="900" dirty="0">
                <a:effectLst/>
              </a:rPr>
              <a:t> Hope (Hy vọng)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7. Social (Giao tiếp)</a:t>
            </a:r>
            <a:r>
              <a:rPr lang="vi-VN" sz="900" dirty="0">
                <a:effectLst/>
              </a:rPr>
              <a:t> Meet (Gặp) . . . . See (Thấy / Nhìn)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8. General (Chung)</a:t>
            </a:r>
            <a:r>
              <a:rPr lang="vi-VN" sz="900" dirty="0">
                <a:effectLst/>
              </a:rPr>
              <a:t> Weather (Thời tiết) . . . . It (Nó)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9. Description (Mô tả thời tiết)</a:t>
            </a:r>
            <a:r>
              <a:rPr lang="vi-VN" sz="900" dirty="0">
                <a:effectLst/>
              </a:rPr>
              <a:t> Cold (Lạnh) . . . . Hot (Nóng) . . . . Cloudy (Nhiều mây) . . . . Rainy (Có mưa) . . . . Sunny (Có nắng) . . . . Windy (Có gió)</a:t>
            </a:r>
          </a:p>
        </p:txBody>
      </p:sp>
    </p:spTree>
    <p:extLst>
      <p:ext uri="{BB962C8B-B14F-4D97-AF65-F5344CB8AC3E}">
        <p14:creationId xmlns:p14="http://schemas.microsoft.com/office/powerpoint/2010/main" val="1828350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B0602-CE8B-4DD8-5AAA-611D44E70AEE}"/>
              </a:ext>
            </a:extLst>
          </p:cNvPr>
          <p:cNvSpPr txBox="1"/>
          <p:nvPr/>
        </p:nvSpPr>
        <p:spPr>
          <a:xfrm>
            <a:off x="197707" y="304093"/>
            <a:ext cx="6734434" cy="1600438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1400" b="1" dirty="0"/>
              <a:t>CONVERSATION 1: IN THE KITCHEN (Trong nhà bếp)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What</a:t>
            </a:r>
            <a:r>
              <a:rPr lang="vi-VN" sz="1400" dirty="0"/>
              <a:t> is for lunch? (Bữa trưa có món </a:t>
            </a:r>
            <a:r>
              <a:rPr lang="vi-VN" sz="1400" b="1" dirty="0"/>
              <a:t>gì</a:t>
            </a:r>
            <a:r>
              <a:rPr lang="vi-VN" sz="1400" dirty="0"/>
              <a:t>?)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I have </a:t>
            </a:r>
            <a:r>
              <a:rPr lang="vi-VN" sz="1400" b="1" dirty="0"/>
              <a:t>good</a:t>
            </a:r>
            <a:r>
              <a:rPr lang="vi-VN" sz="1400" dirty="0"/>
              <a:t> soup and rice. (Tôi có súp và cơm rất </a:t>
            </a:r>
            <a:r>
              <a:rPr lang="vi-VN" sz="1400" b="1" dirty="0"/>
              <a:t>ngon</a:t>
            </a:r>
            <a:r>
              <a:rPr lang="vi-VN" sz="1400" dirty="0"/>
              <a:t>.)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Wonderful</a:t>
            </a:r>
            <a:r>
              <a:rPr lang="vi-VN" sz="1400" dirty="0"/>
              <a:t>! I </a:t>
            </a:r>
            <a:r>
              <a:rPr lang="vi-VN" sz="1400" b="1" dirty="0"/>
              <a:t>need</a:t>
            </a:r>
            <a:r>
              <a:rPr lang="vi-VN" sz="1400" dirty="0"/>
              <a:t> a spoon and a bowl. (</a:t>
            </a:r>
            <a:r>
              <a:rPr lang="vi-VN" sz="1400" b="1" dirty="0"/>
              <a:t>Tuyệt vời</a:t>
            </a:r>
            <a:r>
              <a:rPr lang="vi-VN" sz="1400" dirty="0"/>
              <a:t>! Tôi </a:t>
            </a:r>
            <a:r>
              <a:rPr lang="vi-VN" sz="1400" b="1" dirty="0"/>
              <a:t>cần</a:t>
            </a:r>
            <a:r>
              <a:rPr lang="vi-VN" sz="1400" dirty="0"/>
              <a:t> một cái thìa và một cái bát.)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</a:t>
            </a:r>
            <a:r>
              <a:rPr lang="vi-VN" sz="1400" b="1" dirty="0"/>
              <a:t>Would you like</a:t>
            </a:r>
            <a:r>
              <a:rPr lang="vi-VN" sz="1400" dirty="0"/>
              <a:t> some water, too? (Bạn </a:t>
            </a:r>
            <a:r>
              <a:rPr lang="vi-VN" sz="1400" b="1" dirty="0"/>
              <a:t>có muốn</a:t>
            </a:r>
            <a:r>
              <a:rPr lang="vi-VN" sz="1400" dirty="0"/>
              <a:t> uống thêm nước </a:t>
            </a:r>
            <a:r>
              <a:rPr lang="vi-VN" sz="1400" b="1" dirty="0"/>
              <a:t>không</a:t>
            </a:r>
            <a:r>
              <a:rPr lang="vi-VN" sz="1400" dirty="0"/>
              <a:t>?)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Yes, please. (Vâng, làm ơn.)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FD41E-8005-767B-5998-8A90AB5400E1}"/>
              </a:ext>
            </a:extLst>
          </p:cNvPr>
          <p:cNvSpPr txBox="1"/>
          <p:nvPr/>
        </p:nvSpPr>
        <p:spPr>
          <a:xfrm>
            <a:off x="197708" y="2012252"/>
            <a:ext cx="6734433" cy="1384995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1400" b="1" dirty="0"/>
              <a:t>CONVERSATION 2: THE MORNING WEATHER (Thời tiết buổi sáng)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How</a:t>
            </a:r>
            <a:r>
              <a:rPr lang="vi-VN" sz="1400" dirty="0"/>
              <a:t> is the </a:t>
            </a:r>
            <a:r>
              <a:rPr lang="vi-VN" sz="1400" b="1" dirty="0"/>
              <a:t>weather</a:t>
            </a:r>
            <a:r>
              <a:rPr lang="vi-VN" sz="1400" dirty="0"/>
              <a:t> today? (</a:t>
            </a:r>
            <a:r>
              <a:rPr lang="vi-VN" sz="1400" b="1" dirty="0"/>
              <a:t>Thời tiết</a:t>
            </a:r>
            <a:r>
              <a:rPr lang="vi-VN" sz="1400" dirty="0"/>
              <a:t> hôm nay thế </a:t>
            </a:r>
            <a:r>
              <a:rPr lang="vi-VN" sz="1400" b="1" dirty="0"/>
              <a:t>nào</a:t>
            </a:r>
            <a:r>
              <a:rPr lang="vi-VN" sz="1400" dirty="0"/>
              <a:t>?)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</a:t>
            </a:r>
            <a:r>
              <a:rPr lang="vi-VN" sz="1400" b="1" dirty="0"/>
              <a:t>It</a:t>
            </a:r>
            <a:r>
              <a:rPr lang="vi-VN" sz="1400" dirty="0"/>
              <a:t> is </a:t>
            </a:r>
            <a:r>
              <a:rPr lang="vi-VN" sz="1400" b="1" dirty="0"/>
              <a:t>cloudy</a:t>
            </a:r>
            <a:r>
              <a:rPr lang="vi-VN" sz="1400" dirty="0"/>
              <a:t> and </a:t>
            </a:r>
            <a:r>
              <a:rPr lang="vi-VN" sz="1400" b="1" dirty="0"/>
              <a:t>cold</a:t>
            </a:r>
            <a:r>
              <a:rPr lang="vi-VN" sz="1400" dirty="0"/>
              <a:t>. (</a:t>
            </a:r>
            <a:r>
              <a:rPr lang="vi-VN" sz="1400" b="1" dirty="0"/>
              <a:t>Nó</a:t>
            </a:r>
            <a:r>
              <a:rPr lang="vi-VN" sz="1400" dirty="0"/>
              <a:t> thì </a:t>
            </a:r>
            <a:r>
              <a:rPr lang="vi-VN" sz="1400" b="1" dirty="0"/>
              <a:t>nhiều mây</a:t>
            </a:r>
            <a:r>
              <a:rPr lang="vi-VN" sz="1400" dirty="0"/>
              <a:t> và </a:t>
            </a:r>
            <a:r>
              <a:rPr lang="vi-VN" sz="1400" b="1" dirty="0"/>
              <a:t>lạnh</a:t>
            </a:r>
            <a:r>
              <a:rPr lang="vi-VN" sz="1400" dirty="0"/>
              <a:t>.)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Oh, I </a:t>
            </a:r>
            <a:r>
              <a:rPr lang="vi-VN" sz="1400" b="1" dirty="0"/>
              <a:t>see</a:t>
            </a:r>
            <a:r>
              <a:rPr lang="vi-VN" sz="1400" dirty="0"/>
              <a:t> the clouds. Is it </a:t>
            </a:r>
            <a:r>
              <a:rPr lang="vi-VN" sz="1400" b="1" dirty="0"/>
              <a:t>rainy</a:t>
            </a:r>
            <a:r>
              <a:rPr lang="vi-VN" sz="1400" dirty="0"/>
              <a:t>? (Ồ, tôi </a:t>
            </a:r>
            <a:r>
              <a:rPr lang="vi-VN" sz="1400" b="1" dirty="0"/>
              <a:t>thấy</a:t>
            </a:r>
            <a:r>
              <a:rPr lang="vi-VN" sz="1400" dirty="0"/>
              <a:t> mây rồi. Trời có </a:t>
            </a:r>
            <a:r>
              <a:rPr lang="vi-VN" sz="1400" b="1" dirty="0"/>
              <a:t>mưa</a:t>
            </a:r>
            <a:r>
              <a:rPr lang="vi-VN" sz="1400" dirty="0"/>
              <a:t> không?)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Not now, but it is very </a:t>
            </a:r>
            <a:r>
              <a:rPr lang="vi-VN" sz="1400" b="1" dirty="0"/>
              <a:t>windy</a:t>
            </a:r>
            <a:r>
              <a:rPr lang="vi-VN" sz="1400" dirty="0"/>
              <a:t>. (Bây giờ thì không, nhưng trời rất nhiều </a:t>
            </a:r>
            <a:r>
              <a:rPr lang="vi-VN" sz="1400" b="1" dirty="0"/>
              <a:t>gió</a:t>
            </a:r>
            <a:r>
              <a:rPr lang="vi-VN" sz="1400" dirty="0"/>
              <a:t>.)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I </a:t>
            </a:r>
            <a:r>
              <a:rPr lang="vi-VN" sz="1400" b="1" dirty="0"/>
              <a:t>need</a:t>
            </a:r>
            <a:r>
              <a:rPr lang="vi-VN" sz="1400" dirty="0"/>
              <a:t> my warm coat today. (Tôi </a:t>
            </a:r>
            <a:r>
              <a:rPr lang="vi-VN" sz="1400" b="1" dirty="0"/>
              <a:t>cần</a:t>
            </a:r>
            <a:r>
              <a:rPr lang="vi-VN" sz="1400" dirty="0"/>
              <a:t> chiếc áo khoác ấm của mình hôm nay.)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1EBE8-C2D4-1948-334C-3AF310DF18A4}"/>
              </a:ext>
            </a:extLst>
          </p:cNvPr>
          <p:cNvSpPr txBox="1"/>
          <p:nvPr/>
        </p:nvSpPr>
        <p:spPr>
          <a:xfrm>
            <a:off x="197707" y="3569432"/>
            <a:ext cx="6734433" cy="1384995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1400" b="1" dirty="0"/>
              <a:t>CONVERSATION 3: FAMILY PLANS (Kế hoạch gia đình)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When</a:t>
            </a:r>
            <a:r>
              <a:rPr lang="vi-VN" sz="1400" dirty="0"/>
              <a:t> do we </a:t>
            </a:r>
            <a:r>
              <a:rPr lang="vi-VN" sz="1400" b="1" dirty="0"/>
              <a:t>meet</a:t>
            </a:r>
            <a:r>
              <a:rPr lang="vi-VN" sz="1400" dirty="0"/>
              <a:t> your friend? (</a:t>
            </a:r>
            <a:r>
              <a:rPr lang="vi-VN" sz="1400" b="1" dirty="0"/>
              <a:t>Khi nào</a:t>
            </a:r>
            <a:r>
              <a:rPr lang="vi-VN" sz="1400" dirty="0"/>
              <a:t> chúng ta </a:t>
            </a:r>
            <a:r>
              <a:rPr lang="vi-VN" sz="1400" b="1" dirty="0"/>
              <a:t>gặp</a:t>
            </a:r>
            <a:r>
              <a:rPr lang="vi-VN" sz="1400" dirty="0"/>
              <a:t> bạn của bạn?)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At two o'clock. She is very </a:t>
            </a:r>
            <a:r>
              <a:rPr lang="vi-VN" sz="1400" b="1" dirty="0"/>
              <a:t>nice</a:t>
            </a:r>
            <a:r>
              <a:rPr lang="vi-VN" sz="1400" dirty="0"/>
              <a:t>. (Lúc hai giờ. Cô ấy rất </a:t>
            </a:r>
            <a:r>
              <a:rPr lang="vi-VN" sz="1400" b="1" dirty="0"/>
              <a:t>tử tế</a:t>
            </a:r>
            <a:r>
              <a:rPr lang="vi-VN" sz="1400" dirty="0"/>
              <a:t>.)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Where</a:t>
            </a:r>
            <a:r>
              <a:rPr lang="vi-VN" sz="1400" dirty="0"/>
              <a:t> do we go? (Chúng ta đi </a:t>
            </a:r>
            <a:r>
              <a:rPr lang="vi-VN" sz="1400" b="1" dirty="0"/>
              <a:t>đâu</a:t>
            </a:r>
            <a:r>
              <a:rPr lang="vi-VN" sz="1400" dirty="0"/>
              <a:t>?)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To the park. I </a:t>
            </a:r>
            <a:r>
              <a:rPr lang="vi-VN" sz="1400" b="1" dirty="0"/>
              <a:t>hope</a:t>
            </a:r>
            <a:r>
              <a:rPr lang="vi-VN" sz="1400" dirty="0"/>
              <a:t> it is </a:t>
            </a:r>
            <a:r>
              <a:rPr lang="vi-VN" sz="1400" b="1" dirty="0"/>
              <a:t>sunny</a:t>
            </a:r>
            <a:r>
              <a:rPr lang="vi-VN" sz="1400" dirty="0"/>
              <a:t>. (Ra công viên. Tôi </a:t>
            </a:r>
            <a:r>
              <a:rPr lang="vi-VN" sz="1400" b="1" dirty="0"/>
              <a:t>hy vọng</a:t>
            </a:r>
            <a:r>
              <a:rPr lang="vi-VN" sz="1400" dirty="0"/>
              <a:t> trời sẽ có </a:t>
            </a:r>
            <a:r>
              <a:rPr lang="vi-VN" sz="1400" b="1" dirty="0"/>
              <a:t>nắng</a:t>
            </a:r>
            <a:r>
              <a:rPr lang="vi-VN" sz="1400" dirty="0"/>
              <a:t>.)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Me too. I </a:t>
            </a:r>
            <a:r>
              <a:rPr lang="vi-VN" sz="1400" b="1" dirty="0"/>
              <a:t>enjoy</a:t>
            </a:r>
            <a:r>
              <a:rPr lang="vi-VN" sz="1400" dirty="0"/>
              <a:t> the sun. (Tôi cũng vậy. Tôi </a:t>
            </a:r>
            <a:r>
              <a:rPr lang="vi-VN" sz="1400" b="1" dirty="0"/>
              <a:t>tận hưởng</a:t>
            </a:r>
            <a:r>
              <a:rPr lang="vi-VN" sz="1400" dirty="0"/>
              <a:t> ánh nắng.)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55CBA-3E4F-3D8F-77F5-F474ABEAC168}"/>
              </a:ext>
            </a:extLst>
          </p:cNvPr>
          <p:cNvSpPr txBox="1"/>
          <p:nvPr/>
        </p:nvSpPr>
        <p:spPr>
          <a:xfrm>
            <a:off x="197707" y="5126612"/>
            <a:ext cx="7389342" cy="1384995"/>
          </a:xfrm>
          <a:prstGeom prst="rect">
            <a:avLst/>
          </a:prstGeom>
          <a:noFill/>
          <a:ln>
            <a:solidFill>
              <a:srgbClr val="1E1F1F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1400" b="1" dirty="0"/>
              <a:t>CONVERSATION 4: RELAXING AT HOME (Thư giãn tại nhà)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Why</a:t>
            </a:r>
            <a:r>
              <a:rPr lang="vi-VN" sz="1400" dirty="0"/>
              <a:t> are you by the window? (Tại </a:t>
            </a:r>
            <a:r>
              <a:rPr lang="vi-VN" sz="1400" b="1" dirty="0"/>
              <a:t>sao</a:t>
            </a:r>
            <a:r>
              <a:rPr lang="vi-VN" sz="1400" dirty="0"/>
              <a:t> bạn lại ở bên cửa sổ?)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I </a:t>
            </a:r>
            <a:r>
              <a:rPr lang="vi-VN" sz="1400" b="1" dirty="0"/>
              <a:t>like</a:t>
            </a:r>
            <a:r>
              <a:rPr lang="vi-VN" sz="1400" dirty="0"/>
              <a:t> to </a:t>
            </a:r>
            <a:r>
              <a:rPr lang="vi-VN" sz="1400" b="1" dirty="0"/>
              <a:t>see</a:t>
            </a:r>
            <a:r>
              <a:rPr lang="vi-VN" sz="1400" dirty="0"/>
              <a:t> the garden. (Tôi </a:t>
            </a:r>
            <a:r>
              <a:rPr lang="vi-VN" sz="1400" b="1" dirty="0"/>
              <a:t>thích</a:t>
            </a:r>
            <a:r>
              <a:rPr lang="vi-VN" sz="1400" dirty="0"/>
              <a:t> </a:t>
            </a:r>
            <a:r>
              <a:rPr lang="vi-VN" sz="1400" b="1" dirty="0"/>
              <a:t>nhìn</a:t>
            </a:r>
            <a:r>
              <a:rPr lang="vi-VN" sz="1400" dirty="0"/>
              <a:t> khu vườn.)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</a:t>
            </a:r>
            <a:r>
              <a:rPr lang="vi-VN" sz="1400" b="1" dirty="0"/>
              <a:t>It</a:t>
            </a:r>
            <a:r>
              <a:rPr lang="vi-VN" sz="1400" dirty="0"/>
              <a:t> is very </a:t>
            </a:r>
            <a:r>
              <a:rPr lang="vi-VN" sz="1400" b="1" dirty="0"/>
              <a:t>wonderful</a:t>
            </a:r>
            <a:r>
              <a:rPr lang="vi-VN" sz="1400" dirty="0"/>
              <a:t> today. (</a:t>
            </a:r>
            <a:r>
              <a:rPr lang="vi-VN" sz="1400" b="1" dirty="0"/>
              <a:t>Nó</a:t>
            </a:r>
            <a:r>
              <a:rPr lang="vi-VN" sz="1400" dirty="0"/>
              <a:t> thật là </a:t>
            </a:r>
            <a:r>
              <a:rPr lang="vi-VN" sz="1400" b="1" dirty="0"/>
              <a:t>tuyệt vời</a:t>
            </a:r>
            <a:r>
              <a:rPr lang="vi-VN" sz="1400" dirty="0"/>
              <a:t> hôm nay.)</a:t>
            </a:r>
          </a:p>
          <a:p>
            <a:pPr>
              <a:buNone/>
            </a:pPr>
            <a:r>
              <a:rPr lang="vi-VN" sz="1400" b="1" dirty="0"/>
              <a:t>B:</a:t>
            </a:r>
            <a:r>
              <a:rPr lang="vi-VN" sz="1400" dirty="0"/>
              <a:t> I </a:t>
            </a:r>
            <a:r>
              <a:rPr lang="vi-VN" sz="1400" b="1" dirty="0"/>
              <a:t>love</a:t>
            </a:r>
            <a:r>
              <a:rPr lang="vi-VN" sz="1400" dirty="0"/>
              <a:t> our home. </a:t>
            </a:r>
            <a:r>
              <a:rPr lang="vi-VN" sz="1400" b="1" dirty="0"/>
              <a:t>How</a:t>
            </a:r>
            <a:r>
              <a:rPr lang="vi-VN" sz="1400" dirty="0"/>
              <a:t> about you? (Tôi </a:t>
            </a:r>
            <a:r>
              <a:rPr lang="vi-VN" sz="1400" b="1" dirty="0"/>
              <a:t>yêu</a:t>
            </a:r>
            <a:r>
              <a:rPr lang="vi-VN" sz="1400" dirty="0"/>
              <a:t> ngôi nhà của chúng ta. Còn bạn thế </a:t>
            </a:r>
            <a:r>
              <a:rPr lang="vi-VN" sz="1400" b="1" dirty="0"/>
              <a:t>nào</a:t>
            </a:r>
            <a:r>
              <a:rPr lang="vi-VN" sz="1400" dirty="0"/>
              <a:t>?)</a:t>
            </a:r>
          </a:p>
          <a:p>
            <a:pPr>
              <a:buNone/>
            </a:pPr>
            <a:r>
              <a:rPr lang="vi-VN" sz="1400" b="1" dirty="0"/>
              <a:t>A:</a:t>
            </a:r>
            <a:r>
              <a:rPr lang="vi-VN" sz="1400" dirty="0"/>
              <a:t> I </a:t>
            </a:r>
            <a:r>
              <a:rPr lang="vi-VN" sz="1400" b="1" dirty="0"/>
              <a:t>love</a:t>
            </a:r>
            <a:r>
              <a:rPr lang="vi-VN" sz="1400" dirty="0"/>
              <a:t> it too. (Tôi cũng </a:t>
            </a:r>
            <a:r>
              <a:rPr lang="vi-VN" sz="1400" b="1" dirty="0"/>
              <a:t>yêu</a:t>
            </a:r>
            <a:r>
              <a:rPr lang="vi-VN" sz="1400" dirty="0"/>
              <a:t> nó.)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3E59AD-6138-61E2-8A2E-A713D26BF31F}"/>
              </a:ext>
            </a:extLst>
          </p:cNvPr>
          <p:cNvSpPr txBox="1"/>
          <p:nvPr/>
        </p:nvSpPr>
        <p:spPr>
          <a:xfrm rot="5400000">
            <a:off x="4977391" y="2589334"/>
            <a:ext cx="652111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vi-VN" sz="900" b="1" dirty="0">
                <a:effectLst/>
              </a:rPr>
              <a:t>Ô TỪ VỰNG (WORD BANK)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1. Questions (Câu hỏi)</a:t>
            </a:r>
            <a:r>
              <a:rPr lang="vi-VN" sz="900" dirty="0">
                <a:effectLst/>
              </a:rPr>
              <a:t> What (Cái gì) . . . . How (Thế nào) . . . . When (Khi nào) . . . . Where (Ở đâu) . . . . Why (Tại sao)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2. Politeness (Lịch sự)</a:t>
            </a:r>
            <a:r>
              <a:rPr lang="vi-VN" sz="900" dirty="0">
                <a:effectLst/>
              </a:rPr>
              <a:t> Would you like (Bạn có muốn... không)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3. Compliments (Lời khen)</a:t>
            </a:r>
            <a:r>
              <a:rPr lang="vi-VN" sz="900" dirty="0">
                <a:effectLst/>
              </a:rPr>
              <a:t> Nice (Đẹp / Tử tế) . . . . Good (Tốt / Giỏi) . . . . Wonderful (Tuyệt vời)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4. Emotions &amp; Desires (Cảm xúc và mong muốn)</a:t>
            </a:r>
            <a:r>
              <a:rPr lang="vi-VN" sz="900" dirty="0">
                <a:effectLst/>
              </a:rPr>
              <a:t> Like (Thích) . . . . Love (Yêu) . . . . Enjoy (Tận hưởng)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5. Necessity (Sự cần thiết)</a:t>
            </a:r>
            <a:r>
              <a:rPr lang="vi-VN" sz="900" dirty="0">
                <a:effectLst/>
              </a:rPr>
              <a:t> Need (Cần)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6. Wishes (Mong ước)</a:t>
            </a:r>
            <a:r>
              <a:rPr lang="vi-VN" sz="900" dirty="0">
                <a:effectLst/>
              </a:rPr>
              <a:t> Hope (Hy vọng)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7. Social (Giao tiếp)</a:t>
            </a:r>
            <a:r>
              <a:rPr lang="vi-VN" sz="900" dirty="0">
                <a:effectLst/>
              </a:rPr>
              <a:t> Meet (Gặp) . . . . See (Thấy / Nhìn)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8. General (Chung)</a:t>
            </a:r>
            <a:r>
              <a:rPr lang="vi-VN" sz="900" dirty="0">
                <a:effectLst/>
              </a:rPr>
              <a:t> Weather (Thời tiết) . . . . It (Nó)</a:t>
            </a:r>
          </a:p>
          <a:p>
            <a:pPr rtl="0">
              <a:buNone/>
            </a:pPr>
            <a:r>
              <a:rPr lang="vi-VN" sz="900" b="1" dirty="0">
                <a:effectLst/>
              </a:rPr>
              <a:t>9. Description (Mô tả thời tiết)</a:t>
            </a:r>
            <a:r>
              <a:rPr lang="vi-VN" sz="900" dirty="0">
                <a:effectLst/>
              </a:rPr>
              <a:t> Cold (Lạnh) . . . . Hot (Nóng) . . . . Cloudy (Nhiều mây) . . . . Rainy (Có mưa) . . . . Sunny (Có nắng) . . . . Windy (Có gió)</a:t>
            </a:r>
          </a:p>
        </p:txBody>
      </p:sp>
    </p:spTree>
    <p:extLst>
      <p:ext uri="{BB962C8B-B14F-4D97-AF65-F5344CB8AC3E}">
        <p14:creationId xmlns:p14="http://schemas.microsoft.com/office/powerpoint/2010/main" val="4019181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1411</TotalTime>
  <Words>6849</Words>
  <Application>Microsoft Office PowerPoint</Application>
  <PresentationFormat>Letter Paper (8.5x11 in)</PresentationFormat>
  <Paragraphs>481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Aptos</vt:lpstr>
      <vt:lpstr>Aptos Display</vt:lpstr>
      <vt:lpstr>Arial</vt:lpstr>
      <vt:lpstr>Arial Narrow</vt:lpstr>
      <vt:lpstr>Calibri</vt:lpstr>
      <vt:lpstr>Google Sans</vt:lpstr>
      <vt:lpstr>Google Sans Flex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Hoang Dang</dc:creator>
  <cp:lastModifiedBy>Binh Phan</cp:lastModifiedBy>
  <cp:revision>17</cp:revision>
  <cp:lastPrinted>2026-02-26T05:07:59Z</cp:lastPrinted>
  <dcterms:created xsi:type="dcterms:W3CDTF">2026-02-13T17:38:09Z</dcterms:created>
  <dcterms:modified xsi:type="dcterms:W3CDTF">2026-02-26T05:09:19Z</dcterms:modified>
</cp:coreProperties>
</file>